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4"/>
  </p:sldMasterIdLst>
  <p:notesMasterIdLst>
    <p:notesMasterId r:id="rId32"/>
  </p:notesMasterIdLst>
  <p:handoutMasterIdLst>
    <p:handoutMasterId r:id="rId33"/>
  </p:handoutMasterIdLst>
  <p:sldIdLst>
    <p:sldId id="256" r:id="rId5"/>
    <p:sldId id="257" r:id="rId6"/>
    <p:sldId id="263" r:id="rId7"/>
    <p:sldId id="264" r:id="rId8"/>
    <p:sldId id="265" r:id="rId9"/>
    <p:sldId id="266" r:id="rId10"/>
    <p:sldId id="267" r:id="rId11"/>
    <p:sldId id="269" r:id="rId12"/>
    <p:sldId id="270" r:id="rId13"/>
    <p:sldId id="271" r:id="rId14"/>
    <p:sldId id="272" r:id="rId15"/>
    <p:sldId id="273" r:id="rId16"/>
    <p:sldId id="274" r:id="rId17"/>
    <p:sldId id="276" r:id="rId18"/>
    <p:sldId id="277" r:id="rId19"/>
    <p:sldId id="278" r:id="rId20"/>
    <p:sldId id="279" r:id="rId21"/>
    <p:sldId id="280" r:id="rId22"/>
    <p:sldId id="281" r:id="rId23"/>
    <p:sldId id="283" r:id="rId24"/>
    <p:sldId id="284" r:id="rId25"/>
    <p:sldId id="285" r:id="rId26"/>
    <p:sldId id="286" r:id="rId27"/>
    <p:sldId id="287" r:id="rId28"/>
    <p:sldId id="288" r:id="rId29"/>
    <p:sldId id="289" r:id="rId30"/>
    <p:sldId id="290"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7" autoAdjust="0"/>
  </p:normalViewPr>
  <p:slideViewPr>
    <p:cSldViewPr>
      <p:cViewPr varScale="1">
        <p:scale>
          <a:sx n="68" d="100"/>
          <a:sy n="68" d="100"/>
        </p:scale>
        <p:origin x="738" y="7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3" d="100"/>
          <a:sy n="83" d="100"/>
        </p:scale>
        <p:origin x="-204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DA2B6C6-6151-44DC-96E5-166CCABE0DFD}" type="datetimeFigureOut">
              <a:rPr lang="el-GR" smtClean="0"/>
              <a:t>23/2/2021</a:t>
            </a:fld>
            <a:endParaRPr lang="el-GR"/>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46B3830-591A-4695-A76B-367FB9CA2518}" type="slidenum">
              <a:rPr lang="el-GR" smtClean="0"/>
              <a:t>‹#›</a:t>
            </a:fld>
            <a:endParaRPr lang="el-G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8287AA-0D99-42CE-A71B-10FA9908BBF8}" type="datetimeFigureOut">
              <a:rPr lang="en-US" smtClean="0"/>
              <a:pPr/>
              <a:t>2/23/2021</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C167DB-EFF0-400D-96A1-6799F871DE5B}"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10</a:t>
            </a:fld>
            <a:endParaRPr lang="en-US" dirty="0"/>
          </a:p>
        </p:txBody>
      </p:sp>
    </p:spTree>
    <p:extLst>
      <p:ext uri="{BB962C8B-B14F-4D97-AF65-F5344CB8AC3E}">
        <p14:creationId xmlns:p14="http://schemas.microsoft.com/office/powerpoint/2010/main" val="31137004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11</a:t>
            </a:fld>
            <a:endParaRPr lang="en-US" dirty="0"/>
          </a:p>
        </p:txBody>
      </p:sp>
    </p:spTree>
    <p:extLst>
      <p:ext uri="{BB962C8B-B14F-4D97-AF65-F5344CB8AC3E}">
        <p14:creationId xmlns:p14="http://schemas.microsoft.com/office/powerpoint/2010/main" val="23172711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12</a:t>
            </a:fld>
            <a:endParaRPr lang="en-US" dirty="0"/>
          </a:p>
        </p:txBody>
      </p:sp>
    </p:spTree>
    <p:extLst>
      <p:ext uri="{BB962C8B-B14F-4D97-AF65-F5344CB8AC3E}">
        <p14:creationId xmlns:p14="http://schemas.microsoft.com/office/powerpoint/2010/main" val="6249248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13</a:t>
            </a:fld>
            <a:endParaRPr lang="en-US" dirty="0"/>
          </a:p>
        </p:txBody>
      </p:sp>
    </p:spTree>
    <p:extLst>
      <p:ext uri="{BB962C8B-B14F-4D97-AF65-F5344CB8AC3E}">
        <p14:creationId xmlns:p14="http://schemas.microsoft.com/office/powerpoint/2010/main" val="1816511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14</a:t>
            </a:fld>
            <a:endParaRPr lang="en-US" dirty="0"/>
          </a:p>
        </p:txBody>
      </p:sp>
    </p:spTree>
    <p:extLst>
      <p:ext uri="{BB962C8B-B14F-4D97-AF65-F5344CB8AC3E}">
        <p14:creationId xmlns:p14="http://schemas.microsoft.com/office/powerpoint/2010/main" val="14457911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15</a:t>
            </a:fld>
            <a:endParaRPr lang="en-US" dirty="0"/>
          </a:p>
        </p:txBody>
      </p:sp>
    </p:spTree>
    <p:extLst>
      <p:ext uri="{BB962C8B-B14F-4D97-AF65-F5344CB8AC3E}">
        <p14:creationId xmlns:p14="http://schemas.microsoft.com/office/powerpoint/2010/main" val="26508678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16</a:t>
            </a:fld>
            <a:endParaRPr lang="en-US" dirty="0"/>
          </a:p>
        </p:txBody>
      </p:sp>
    </p:spTree>
    <p:extLst>
      <p:ext uri="{BB962C8B-B14F-4D97-AF65-F5344CB8AC3E}">
        <p14:creationId xmlns:p14="http://schemas.microsoft.com/office/powerpoint/2010/main" val="26387145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17</a:t>
            </a:fld>
            <a:endParaRPr lang="en-US" dirty="0"/>
          </a:p>
        </p:txBody>
      </p:sp>
    </p:spTree>
    <p:extLst>
      <p:ext uri="{BB962C8B-B14F-4D97-AF65-F5344CB8AC3E}">
        <p14:creationId xmlns:p14="http://schemas.microsoft.com/office/powerpoint/2010/main" val="35710009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18</a:t>
            </a:fld>
            <a:endParaRPr lang="en-US" dirty="0"/>
          </a:p>
        </p:txBody>
      </p:sp>
    </p:spTree>
    <p:extLst>
      <p:ext uri="{BB962C8B-B14F-4D97-AF65-F5344CB8AC3E}">
        <p14:creationId xmlns:p14="http://schemas.microsoft.com/office/powerpoint/2010/main" val="12225752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19</a:t>
            </a:fld>
            <a:endParaRPr lang="en-US" dirty="0"/>
          </a:p>
        </p:txBody>
      </p:sp>
    </p:spTree>
    <p:extLst>
      <p:ext uri="{BB962C8B-B14F-4D97-AF65-F5344CB8AC3E}">
        <p14:creationId xmlns:p14="http://schemas.microsoft.com/office/powerpoint/2010/main" val="550965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20</a:t>
            </a:fld>
            <a:endParaRPr lang="en-US" dirty="0"/>
          </a:p>
        </p:txBody>
      </p:sp>
    </p:spTree>
    <p:extLst>
      <p:ext uri="{BB962C8B-B14F-4D97-AF65-F5344CB8AC3E}">
        <p14:creationId xmlns:p14="http://schemas.microsoft.com/office/powerpoint/2010/main" val="8292489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21</a:t>
            </a:fld>
            <a:endParaRPr lang="en-US" dirty="0"/>
          </a:p>
        </p:txBody>
      </p:sp>
    </p:spTree>
    <p:extLst>
      <p:ext uri="{BB962C8B-B14F-4D97-AF65-F5344CB8AC3E}">
        <p14:creationId xmlns:p14="http://schemas.microsoft.com/office/powerpoint/2010/main" val="33341760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22</a:t>
            </a:fld>
            <a:endParaRPr lang="en-US" dirty="0"/>
          </a:p>
        </p:txBody>
      </p:sp>
    </p:spTree>
    <p:extLst>
      <p:ext uri="{BB962C8B-B14F-4D97-AF65-F5344CB8AC3E}">
        <p14:creationId xmlns:p14="http://schemas.microsoft.com/office/powerpoint/2010/main" val="5499200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23</a:t>
            </a:fld>
            <a:endParaRPr lang="en-US" dirty="0"/>
          </a:p>
        </p:txBody>
      </p:sp>
    </p:spTree>
    <p:extLst>
      <p:ext uri="{BB962C8B-B14F-4D97-AF65-F5344CB8AC3E}">
        <p14:creationId xmlns:p14="http://schemas.microsoft.com/office/powerpoint/2010/main" val="4859984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24</a:t>
            </a:fld>
            <a:endParaRPr lang="en-US" dirty="0"/>
          </a:p>
        </p:txBody>
      </p:sp>
    </p:spTree>
    <p:extLst>
      <p:ext uri="{BB962C8B-B14F-4D97-AF65-F5344CB8AC3E}">
        <p14:creationId xmlns:p14="http://schemas.microsoft.com/office/powerpoint/2010/main" val="33138032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25</a:t>
            </a:fld>
            <a:endParaRPr lang="en-US" dirty="0"/>
          </a:p>
        </p:txBody>
      </p:sp>
    </p:spTree>
    <p:extLst>
      <p:ext uri="{BB962C8B-B14F-4D97-AF65-F5344CB8AC3E}">
        <p14:creationId xmlns:p14="http://schemas.microsoft.com/office/powerpoint/2010/main" val="39167773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26</a:t>
            </a:fld>
            <a:endParaRPr lang="en-US" dirty="0"/>
          </a:p>
        </p:txBody>
      </p:sp>
    </p:spTree>
    <p:extLst>
      <p:ext uri="{BB962C8B-B14F-4D97-AF65-F5344CB8AC3E}">
        <p14:creationId xmlns:p14="http://schemas.microsoft.com/office/powerpoint/2010/main" val="127462074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27</a:t>
            </a:fld>
            <a:endParaRPr lang="en-US" dirty="0"/>
          </a:p>
        </p:txBody>
      </p:sp>
    </p:spTree>
    <p:extLst>
      <p:ext uri="{BB962C8B-B14F-4D97-AF65-F5344CB8AC3E}">
        <p14:creationId xmlns:p14="http://schemas.microsoft.com/office/powerpoint/2010/main" val="3588502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3</a:t>
            </a:fld>
            <a:endParaRPr lang="en-US" dirty="0"/>
          </a:p>
        </p:txBody>
      </p:sp>
    </p:spTree>
    <p:extLst>
      <p:ext uri="{BB962C8B-B14F-4D97-AF65-F5344CB8AC3E}">
        <p14:creationId xmlns:p14="http://schemas.microsoft.com/office/powerpoint/2010/main" val="1352304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4</a:t>
            </a:fld>
            <a:endParaRPr lang="en-US" dirty="0"/>
          </a:p>
        </p:txBody>
      </p:sp>
    </p:spTree>
    <p:extLst>
      <p:ext uri="{BB962C8B-B14F-4D97-AF65-F5344CB8AC3E}">
        <p14:creationId xmlns:p14="http://schemas.microsoft.com/office/powerpoint/2010/main" val="20247800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5</a:t>
            </a:fld>
            <a:endParaRPr lang="en-US" dirty="0"/>
          </a:p>
        </p:txBody>
      </p:sp>
    </p:spTree>
    <p:extLst>
      <p:ext uri="{BB962C8B-B14F-4D97-AF65-F5344CB8AC3E}">
        <p14:creationId xmlns:p14="http://schemas.microsoft.com/office/powerpoint/2010/main" val="14149347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6</a:t>
            </a:fld>
            <a:endParaRPr lang="en-US" dirty="0"/>
          </a:p>
        </p:txBody>
      </p:sp>
    </p:spTree>
    <p:extLst>
      <p:ext uri="{BB962C8B-B14F-4D97-AF65-F5344CB8AC3E}">
        <p14:creationId xmlns:p14="http://schemas.microsoft.com/office/powerpoint/2010/main" val="42109310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7</a:t>
            </a:fld>
            <a:endParaRPr lang="en-US" dirty="0"/>
          </a:p>
        </p:txBody>
      </p:sp>
    </p:spTree>
    <p:extLst>
      <p:ext uri="{BB962C8B-B14F-4D97-AF65-F5344CB8AC3E}">
        <p14:creationId xmlns:p14="http://schemas.microsoft.com/office/powerpoint/2010/main" val="41484700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8</a:t>
            </a:fld>
            <a:endParaRPr lang="en-US" dirty="0"/>
          </a:p>
        </p:txBody>
      </p:sp>
    </p:spTree>
    <p:extLst>
      <p:ext uri="{BB962C8B-B14F-4D97-AF65-F5344CB8AC3E}">
        <p14:creationId xmlns:p14="http://schemas.microsoft.com/office/powerpoint/2010/main" val="25543052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9</a:t>
            </a:fld>
            <a:endParaRPr lang="en-US" dirty="0"/>
          </a:p>
        </p:txBody>
      </p:sp>
    </p:spTree>
    <p:extLst>
      <p:ext uri="{BB962C8B-B14F-4D97-AF65-F5344CB8AC3E}">
        <p14:creationId xmlns:p14="http://schemas.microsoft.com/office/powerpoint/2010/main" val="31880376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DCFA480D-CB17-4C49-BB2A-C7514E1C7CEA}" type="datetimeFigureOut">
              <a:rPr lang="en-US" smtClean="0"/>
              <a:pPr/>
              <a:t>2/23/2021</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pPr algn="ctr"/>
            <a:fld id="{CEAB1635-7AB6-4A02-8F63-2344453D2D84}" type="slidenum">
              <a:rPr lang="en-US" smtClean="0"/>
              <a:pPr algn="ctr"/>
              <a:t>‹#›</a:t>
            </a:fld>
            <a:endParaRPr lang="en-US" dirty="0"/>
          </a:p>
        </p:txBody>
      </p:sp>
    </p:spTree>
    <p:extLst>
      <p:ext uri="{BB962C8B-B14F-4D97-AF65-F5344CB8AC3E}">
        <p14:creationId xmlns:p14="http://schemas.microsoft.com/office/powerpoint/2010/main" val="4002258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DCFA480D-CB17-4C49-BB2A-C7514E1C7CEA}" type="datetimeFigureOut">
              <a:rPr lang="en-US" smtClean="0"/>
              <a:pPr/>
              <a:t>2/23/2021</a:t>
            </a:fld>
            <a:endParaRPr lang="en-US" sz="1200" dirty="0">
              <a:solidFill>
                <a:schemeClr val="tx2"/>
              </a:solidFill>
            </a:endParaRPr>
          </a:p>
        </p:txBody>
      </p:sp>
      <p:sp>
        <p:nvSpPr>
          <p:cNvPr id="6" name="Footer Placeholder 5"/>
          <p:cNvSpPr>
            <a:spLocks noGrp="1"/>
          </p:cNvSpPr>
          <p:nvPr>
            <p:ph type="ftr" sz="quarter" idx="11"/>
          </p:nvPr>
        </p:nvSpPr>
        <p:spPr/>
        <p:txBody>
          <a:bodyPr/>
          <a:lstStyle/>
          <a:p>
            <a:pPr algn="r"/>
            <a:endParaRPr lang="en-US" sz="1200" dirty="0">
              <a:solidFill>
                <a:schemeClr val="tx2"/>
              </a:solidFill>
            </a:endParaRP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pPr algn="ctr"/>
            <a:fld id="{CEAB1635-7AB6-4A02-8F63-2344453D2D84}" type="slidenum">
              <a:rPr lang="en-US" smtClean="0"/>
              <a:pPr algn="ctr"/>
              <a:t>‹#›</a:t>
            </a:fld>
            <a:endParaRPr lang="en-US" sz="1600" baseline="0" dirty="0">
              <a:solidFill>
                <a:schemeClr val="tx2"/>
              </a:solidFill>
            </a:endParaRPr>
          </a:p>
        </p:txBody>
      </p:sp>
    </p:spTree>
    <p:extLst>
      <p:ext uri="{BB962C8B-B14F-4D97-AF65-F5344CB8AC3E}">
        <p14:creationId xmlns:p14="http://schemas.microsoft.com/office/powerpoint/2010/main" val="1214947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Τίτλος και λεζάντα">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l-GR"/>
              <a:t>Κάντε κλικ για να επεξεργαστείτε τον τίτλο υποδείγματος</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DCFA480D-CB17-4C49-BB2A-C7514E1C7CEA}" type="datetimeFigureOut">
              <a:rPr lang="en-US" smtClean="0"/>
              <a:pPr/>
              <a:t>2/23/2021</a:t>
            </a:fld>
            <a:endParaRPr lang="en-US" sz="1200" dirty="0">
              <a:solidFill>
                <a:schemeClr val="tx2"/>
              </a:solidFill>
            </a:endParaRPr>
          </a:p>
        </p:txBody>
      </p:sp>
      <p:sp>
        <p:nvSpPr>
          <p:cNvPr id="5" name="Footer Placeholder 4"/>
          <p:cNvSpPr>
            <a:spLocks noGrp="1"/>
          </p:cNvSpPr>
          <p:nvPr>
            <p:ph type="ftr" sz="quarter" idx="11"/>
          </p:nvPr>
        </p:nvSpPr>
        <p:spPr/>
        <p:txBody>
          <a:bodyPr/>
          <a:lstStyle/>
          <a:p>
            <a:pPr algn="r"/>
            <a:endParaRPr lang="en-US" sz="1200" dirty="0">
              <a:solidFill>
                <a:schemeClr val="tx2"/>
              </a:solidFill>
            </a:endParaRP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pPr algn="ctr"/>
            <a:fld id="{CEAB1635-7AB6-4A02-8F63-2344453D2D84}" type="slidenum">
              <a:rPr lang="en-US" smtClean="0"/>
              <a:pPr algn="ctr"/>
              <a:t>‹#›</a:t>
            </a:fld>
            <a:endParaRPr lang="en-US" sz="1600" baseline="0" dirty="0">
              <a:solidFill>
                <a:schemeClr val="tx2"/>
              </a:solidFill>
            </a:endParaRPr>
          </a:p>
        </p:txBody>
      </p:sp>
    </p:spTree>
    <p:extLst>
      <p:ext uri="{BB962C8B-B14F-4D97-AF65-F5344CB8AC3E}">
        <p14:creationId xmlns:p14="http://schemas.microsoft.com/office/powerpoint/2010/main" val="28868361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Εισαγωγικά με λεζάντα">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l-GR"/>
              <a:t>Κάντε κλικ για να επεξεργαστείτε τον τίτλο υποδείγματος</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DCFA480D-CB17-4C49-BB2A-C7514E1C7CEA}" type="datetimeFigureOut">
              <a:rPr lang="en-US" smtClean="0"/>
              <a:pPr/>
              <a:t>2/23/2021</a:t>
            </a:fld>
            <a:endParaRPr lang="en-US" sz="1200" dirty="0">
              <a:solidFill>
                <a:schemeClr val="tx2"/>
              </a:solidFill>
            </a:endParaRPr>
          </a:p>
        </p:txBody>
      </p:sp>
      <p:sp>
        <p:nvSpPr>
          <p:cNvPr id="5" name="Footer Placeholder 4"/>
          <p:cNvSpPr>
            <a:spLocks noGrp="1"/>
          </p:cNvSpPr>
          <p:nvPr>
            <p:ph type="ftr" sz="quarter" idx="11"/>
          </p:nvPr>
        </p:nvSpPr>
        <p:spPr/>
        <p:txBody>
          <a:bodyPr/>
          <a:lstStyle/>
          <a:p>
            <a:pPr algn="r"/>
            <a:endParaRPr lang="en-US" sz="1200" dirty="0">
              <a:solidFill>
                <a:schemeClr val="tx2"/>
              </a:solidFill>
            </a:endParaRPr>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pPr algn="ctr"/>
            <a:fld id="{CEAB1635-7AB6-4A02-8F63-2344453D2D84}" type="slidenum">
              <a:rPr lang="en-US" smtClean="0"/>
              <a:pPr algn="ctr"/>
              <a:t>‹#›</a:t>
            </a:fld>
            <a:endParaRPr lang="en-US" sz="1600" baseline="0" dirty="0">
              <a:solidFill>
                <a:schemeClr val="tx2"/>
              </a:solidFill>
            </a:endParaRPr>
          </a:p>
        </p:txBody>
      </p:sp>
    </p:spTree>
    <p:extLst>
      <p:ext uri="{BB962C8B-B14F-4D97-AF65-F5344CB8AC3E}">
        <p14:creationId xmlns:p14="http://schemas.microsoft.com/office/powerpoint/2010/main" val="26521941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Κάρτα ονόματος">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DCFA480D-CB17-4C49-BB2A-C7514E1C7CEA}" type="datetimeFigureOut">
              <a:rPr lang="en-US" smtClean="0"/>
              <a:pPr/>
              <a:t>2/23/2021</a:t>
            </a:fld>
            <a:endParaRPr lang="en-US" sz="1200" dirty="0">
              <a:solidFill>
                <a:schemeClr val="tx2"/>
              </a:solidFill>
            </a:endParaRPr>
          </a:p>
        </p:txBody>
      </p:sp>
      <p:sp>
        <p:nvSpPr>
          <p:cNvPr id="5" name="Footer Placeholder 4"/>
          <p:cNvSpPr>
            <a:spLocks noGrp="1"/>
          </p:cNvSpPr>
          <p:nvPr>
            <p:ph type="ftr" sz="quarter" idx="11"/>
          </p:nvPr>
        </p:nvSpPr>
        <p:spPr/>
        <p:txBody>
          <a:bodyPr/>
          <a:lstStyle/>
          <a:p>
            <a:pPr algn="r"/>
            <a:endParaRPr lang="en-US" sz="1200" dirty="0">
              <a:solidFill>
                <a:schemeClr val="tx2"/>
              </a:solidFill>
            </a:endParaRP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pPr algn="ctr"/>
            <a:fld id="{CEAB1635-7AB6-4A02-8F63-2344453D2D84}" type="slidenum">
              <a:rPr lang="en-US" smtClean="0"/>
              <a:pPr algn="ctr"/>
              <a:t>‹#›</a:t>
            </a:fld>
            <a:endParaRPr lang="en-US" sz="1600" baseline="0" dirty="0">
              <a:solidFill>
                <a:schemeClr val="tx2"/>
              </a:solidFill>
            </a:endParaRPr>
          </a:p>
        </p:txBody>
      </p:sp>
    </p:spTree>
    <p:extLst>
      <p:ext uri="{BB962C8B-B14F-4D97-AF65-F5344CB8AC3E}">
        <p14:creationId xmlns:p14="http://schemas.microsoft.com/office/powerpoint/2010/main" val="18087538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CFA480D-CB17-4C49-BB2A-C7514E1C7CEA}" type="datetimeFigureOut">
              <a:rPr lang="en-US" smtClean="0"/>
              <a:pPr/>
              <a:t>2/23/2021</a:t>
            </a:fld>
            <a:endParaRPr lang="en-US" sz="1200" dirty="0">
              <a:solidFill>
                <a:schemeClr val="tx2"/>
              </a:solidFill>
            </a:endParaRPr>
          </a:p>
        </p:txBody>
      </p:sp>
      <p:sp>
        <p:nvSpPr>
          <p:cNvPr id="8" name="Footer Placeholder 7"/>
          <p:cNvSpPr>
            <a:spLocks noGrp="1"/>
          </p:cNvSpPr>
          <p:nvPr>
            <p:ph type="ftr" sz="quarter" idx="11"/>
          </p:nvPr>
        </p:nvSpPr>
        <p:spPr/>
        <p:txBody>
          <a:bodyPr/>
          <a:lstStyle/>
          <a:p>
            <a:pPr algn="r"/>
            <a:endParaRPr lang="en-US" sz="1200" dirty="0">
              <a:solidFill>
                <a:schemeClr val="tx2"/>
              </a:solidFill>
            </a:endParaRPr>
          </a:p>
        </p:txBody>
      </p:sp>
      <p:sp>
        <p:nvSpPr>
          <p:cNvPr id="9" name="Slide Number Placeholder 8"/>
          <p:cNvSpPr>
            <a:spLocks noGrp="1"/>
          </p:cNvSpPr>
          <p:nvPr>
            <p:ph type="sldNum" sz="quarter" idx="12"/>
          </p:nvPr>
        </p:nvSpPr>
        <p:spPr/>
        <p:txBody>
          <a:bodyPr/>
          <a:lstStyle/>
          <a:p>
            <a:pPr algn="ctr"/>
            <a:fld id="{CEAB1635-7AB6-4A02-8F63-2344453D2D84}" type="slidenum">
              <a:rPr lang="en-US" smtClean="0"/>
              <a:pPr algn="ctr"/>
              <a:t>‹#›</a:t>
            </a:fld>
            <a:endParaRPr lang="en-US" sz="1600" baseline="0" dirty="0">
              <a:solidFill>
                <a:schemeClr val="tx2"/>
              </a:solidFill>
            </a:endParaRPr>
          </a:p>
        </p:txBody>
      </p:sp>
    </p:spTree>
    <p:extLst>
      <p:ext uri="{BB962C8B-B14F-4D97-AF65-F5344CB8AC3E}">
        <p14:creationId xmlns:p14="http://schemas.microsoft.com/office/powerpoint/2010/main" val="36154797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CFA480D-CB17-4C49-BB2A-C7514E1C7CEA}" type="datetimeFigureOut">
              <a:rPr lang="en-US" smtClean="0"/>
              <a:pPr/>
              <a:t>2/23/2021</a:t>
            </a:fld>
            <a:endParaRPr lang="en-US" sz="1200" dirty="0">
              <a:solidFill>
                <a:schemeClr val="tx2"/>
              </a:solidFill>
            </a:endParaRPr>
          </a:p>
        </p:txBody>
      </p:sp>
      <p:sp>
        <p:nvSpPr>
          <p:cNvPr id="8" name="Footer Placeholder 7"/>
          <p:cNvSpPr>
            <a:spLocks noGrp="1"/>
          </p:cNvSpPr>
          <p:nvPr>
            <p:ph type="ftr" sz="quarter" idx="11"/>
          </p:nvPr>
        </p:nvSpPr>
        <p:spPr/>
        <p:txBody>
          <a:bodyPr/>
          <a:lstStyle/>
          <a:p>
            <a:pPr algn="r"/>
            <a:endParaRPr lang="en-US" sz="1200" dirty="0">
              <a:solidFill>
                <a:schemeClr val="tx2"/>
              </a:solidFill>
            </a:endParaRPr>
          </a:p>
        </p:txBody>
      </p:sp>
      <p:sp>
        <p:nvSpPr>
          <p:cNvPr id="9" name="Slide Number Placeholder 8"/>
          <p:cNvSpPr>
            <a:spLocks noGrp="1"/>
          </p:cNvSpPr>
          <p:nvPr>
            <p:ph type="sldNum" sz="quarter" idx="12"/>
          </p:nvPr>
        </p:nvSpPr>
        <p:spPr/>
        <p:txBody>
          <a:bodyPr/>
          <a:lstStyle/>
          <a:p>
            <a:pPr algn="ctr"/>
            <a:fld id="{CEAB1635-7AB6-4A02-8F63-2344453D2D84}" type="slidenum">
              <a:rPr lang="en-US" smtClean="0"/>
              <a:pPr algn="ctr"/>
              <a:t>‹#›</a:t>
            </a:fld>
            <a:endParaRPr lang="en-US" sz="1600" baseline="0" dirty="0">
              <a:solidFill>
                <a:schemeClr val="tx2"/>
              </a:solidFill>
            </a:endParaRPr>
          </a:p>
        </p:txBody>
      </p:sp>
    </p:spTree>
    <p:extLst>
      <p:ext uri="{BB962C8B-B14F-4D97-AF65-F5344CB8AC3E}">
        <p14:creationId xmlns:p14="http://schemas.microsoft.com/office/powerpoint/2010/main" val="26804370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nchorCtr="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CFA480D-CB17-4C49-BB2A-C7514E1C7CEA}" type="datetimeFigureOut">
              <a:rPr lang="en-US" smtClean="0"/>
              <a:pPr/>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Tree>
    <p:extLst>
      <p:ext uri="{BB962C8B-B14F-4D97-AF65-F5344CB8AC3E}">
        <p14:creationId xmlns:p14="http://schemas.microsoft.com/office/powerpoint/2010/main" val="8585719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CFA480D-CB17-4C49-BB2A-C7514E1C7CEA}" type="datetimeFigureOut">
              <a:rPr lang="en-US" smtClean="0"/>
              <a:pPr/>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Tree>
    <p:extLst>
      <p:ext uri="{BB962C8B-B14F-4D97-AF65-F5344CB8AC3E}">
        <p14:creationId xmlns:p14="http://schemas.microsoft.com/office/powerpoint/2010/main" val="3538357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CFA480D-CB17-4C49-BB2A-C7514E1C7CEA}" type="datetimeFigureOut">
              <a:rPr lang="en-US" smtClean="0"/>
              <a:pPr/>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ctr"/>
            <a:fld id="{CEAB1635-7AB6-4A02-8F63-2344453D2D84}" type="slidenum">
              <a:rPr lang="en-US" smtClean="0"/>
              <a:pPr algn="ctr"/>
              <a:t>‹#›</a:t>
            </a:fld>
            <a:endParaRPr lang="en-US" dirty="0"/>
          </a:p>
        </p:txBody>
      </p:sp>
    </p:spTree>
    <p:extLst>
      <p:ext uri="{BB962C8B-B14F-4D97-AF65-F5344CB8AC3E}">
        <p14:creationId xmlns:p14="http://schemas.microsoft.com/office/powerpoint/2010/main" val="1048912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DCFA480D-CB17-4C49-BB2A-C7514E1C7CEA}" type="datetimeFigureOut">
              <a:rPr lang="en-US" smtClean="0"/>
              <a:pPr/>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Tree>
    <p:extLst>
      <p:ext uri="{BB962C8B-B14F-4D97-AF65-F5344CB8AC3E}">
        <p14:creationId xmlns:p14="http://schemas.microsoft.com/office/powerpoint/2010/main" val="3116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DCFA480D-CB17-4C49-BB2A-C7514E1C7CEA}" type="datetimeFigureOut">
              <a:rPr lang="en-US" smtClean="0"/>
              <a:pPr/>
              <a:t>2/23/2021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EAB1635-7AB6-4A02-8F63-2344453D2D84}" type="slidenum">
              <a:rPr lang="en-US" smtClean="0"/>
              <a:pPr/>
              <a:t>‹#›</a:t>
            </a:fld>
            <a:endParaRPr lang="en-US" dirty="0"/>
          </a:p>
        </p:txBody>
      </p:sp>
    </p:spTree>
    <p:extLst>
      <p:ext uri="{BB962C8B-B14F-4D97-AF65-F5344CB8AC3E}">
        <p14:creationId xmlns:p14="http://schemas.microsoft.com/office/powerpoint/2010/main" val="3484076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DCFA480D-CB17-4C49-BB2A-C7514E1C7CEA}" type="datetimeFigureOut">
              <a:rPr lang="en-US" smtClean="0"/>
              <a:pPr/>
              <a:t>2/23/2021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EAB1635-7AB6-4A02-8F63-2344453D2D84}" type="slidenum">
              <a:rPr lang="en-US" smtClean="0"/>
              <a:pPr/>
              <a:t>‹#›</a:t>
            </a:fld>
            <a:endParaRPr lang="en-US" dirty="0"/>
          </a:p>
        </p:txBody>
      </p:sp>
    </p:spTree>
    <p:extLst>
      <p:ext uri="{BB962C8B-B14F-4D97-AF65-F5344CB8AC3E}">
        <p14:creationId xmlns:p14="http://schemas.microsoft.com/office/powerpoint/2010/main" val="3613085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DCFA480D-CB17-4C49-BB2A-C7514E1C7CEA}" type="datetimeFigureOut">
              <a:rPr lang="en-US" smtClean="0"/>
              <a:pPr/>
              <a:t>2/23/2021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EAB1635-7AB6-4A02-8F63-2344453D2D84}" type="slidenum">
              <a:rPr lang="en-US" smtClean="0"/>
              <a:pPr/>
              <a:t>‹#›</a:t>
            </a:fld>
            <a:endParaRPr lang="en-US" dirty="0"/>
          </a:p>
        </p:txBody>
      </p:sp>
    </p:spTree>
    <p:extLst>
      <p:ext uri="{BB962C8B-B14F-4D97-AF65-F5344CB8AC3E}">
        <p14:creationId xmlns:p14="http://schemas.microsoft.com/office/powerpoint/2010/main" val="618447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FA480D-CB17-4C49-BB2A-C7514E1C7CEA}" type="datetimeFigureOut">
              <a:rPr lang="en-US" smtClean="0"/>
              <a:pPr/>
              <a:t>2/23/2021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CEAB1635-7AB6-4A02-8F63-2344453D2D84}" type="slidenum">
              <a:rPr lang="en-US" smtClean="0"/>
              <a:pPr/>
              <a:t>‹#›</a:t>
            </a:fld>
            <a:endParaRPr lang="en-US" dirty="0"/>
          </a:p>
        </p:txBody>
      </p:sp>
    </p:spTree>
    <p:extLst>
      <p:ext uri="{BB962C8B-B14F-4D97-AF65-F5344CB8AC3E}">
        <p14:creationId xmlns:p14="http://schemas.microsoft.com/office/powerpoint/2010/main" val="3191175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DCFA480D-CB17-4C49-BB2A-C7514E1C7CEA}" type="datetimeFigureOut">
              <a:rPr lang="en-US" smtClean="0"/>
              <a:pPr/>
              <a:t>2/23/2021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pPr algn="ctr"/>
            <a:fld id="{CEAB1635-7AB6-4A02-8F63-2344453D2D84}" type="slidenum">
              <a:rPr lang="en-US" smtClean="0"/>
              <a:pPr algn="ctr"/>
              <a:t>‹#›</a:t>
            </a:fld>
            <a:endParaRPr lang="en-US" dirty="0"/>
          </a:p>
        </p:txBody>
      </p:sp>
    </p:spTree>
    <p:extLst>
      <p:ext uri="{BB962C8B-B14F-4D97-AF65-F5344CB8AC3E}">
        <p14:creationId xmlns:p14="http://schemas.microsoft.com/office/powerpoint/2010/main" val="2762493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DCFA480D-CB17-4C49-BB2A-C7514E1C7CEA}" type="datetimeFigureOut">
              <a:rPr lang="en-US" smtClean="0"/>
              <a:pPr/>
              <a:t>2/23/2021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pPr algn="ctr"/>
            <a:fld id="{CEAB1635-7AB6-4A02-8F63-2344453D2D84}" type="slidenum">
              <a:rPr lang="en-US" smtClean="0"/>
              <a:pPr algn="ctr"/>
              <a:t>‹#›</a:t>
            </a:fld>
            <a:endParaRPr lang="en-US" dirty="0"/>
          </a:p>
        </p:txBody>
      </p:sp>
    </p:spTree>
    <p:extLst>
      <p:ext uri="{BB962C8B-B14F-4D97-AF65-F5344CB8AC3E}">
        <p14:creationId xmlns:p14="http://schemas.microsoft.com/office/powerpoint/2010/main" val="3500605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DCFA480D-CB17-4C49-BB2A-C7514E1C7CEA}" type="datetimeFigureOut">
              <a:rPr lang="en-US" smtClean="0"/>
              <a:pPr/>
              <a:t>2/23/2021</a:t>
            </a:fld>
            <a:endParaRPr lang="en-US" sz="1200" dirty="0">
              <a:solidFill>
                <a:schemeClr val="tx2"/>
              </a:solidFill>
            </a:endParaRPr>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pPr algn="r"/>
            <a:endParaRPr lang="en-US" sz="1200" dirty="0">
              <a:solidFill>
                <a:schemeClr val="tx2"/>
              </a:solidFill>
            </a:endParaRPr>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pPr algn="ctr"/>
            <a:fld id="{CEAB1635-7AB6-4A02-8F63-2344453D2D84}" type="slidenum">
              <a:rPr lang="en-US" smtClean="0"/>
              <a:pPr algn="ctr"/>
              <a:t>‹#›</a:t>
            </a:fld>
            <a:endParaRPr lang="en-US" sz="1600" baseline="0" dirty="0">
              <a:solidFill>
                <a:schemeClr val="tx2"/>
              </a:solidFill>
            </a:endParaRPr>
          </a:p>
        </p:txBody>
      </p:sp>
    </p:spTree>
    <p:extLst>
      <p:ext uri="{BB962C8B-B14F-4D97-AF65-F5344CB8AC3E}">
        <p14:creationId xmlns:p14="http://schemas.microsoft.com/office/powerpoint/2010/main" val="48745561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a:t>ΣΥΛΛΟΓΙΚΕΣ ΔΙΑΠΡΑΓΜΑΤΕΥΣΕΙΣ</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dirty="0">
                <a:solidFill>
                  <a:srgbClr val="EBEBEB"/>
                </a:solidFill>
              </a:rPr>
              <a:t>Ν. 1876/90</a:t>
            </a:r>
            <a:endParaRPr lang="en-US" sz="3200" dirty="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rmAutofit fontScale="92500" lnSpcReduction="20000"/>
          </a:bodyPr>
          <a:lstStyle/>
          <a:p>
            <a:r>
              <a:rPr lang="el-GR" sz="2000" dirty="0">
                <a:latin typeface="+mj-lt"/>
              </a:rPr>
              <a:t>Αναγνώριση της επιχειρησιακής ΣΣΕ</a:t>
            </a:r>
          </a:p>
          <a:p>
            <a:r>
              <a:rPr lang="el-GR" sz="2000" dirty="0">
                <a:latin typeface="+mj-lt"/>
              </a:rPr>
              <a:t>Καθολική δέσμευση του περιεχομένου της εθνικής γενικής και επιχειρησιακής ΣΣΣ στο πεδίο εφαρμογής τους (</a:t>
            </a:r>
          </a:p>
          <a:p>
            <a:r>
              <a:rPr lang="el-GR" sz="2000" dirty="0">
                <a:latin typeface="+mj-lt"/>
              </a:rPr>
              <a:t>Καθιέρωση της αρχής της ευνοϊκότερης ρύθμισης μεταξύ κλαδικής και επιχειρησιακής ΣΣΕ</a:t>
            </a:r>
          </a:p>
          <a:p>
            <a:r>
              <a:rPr lang="el-GR" sz="2000" dirty="0">
                <a:latin typeface="+mj-lt"/>
              </a:rPr>
              <a:t>Δημιουργία ανεξάρτητου οργανισμού ΟΜΕΔ : ειδικό σώμα μεσολαβητών διαιτητών που αντικαθιστά τα διαιτητικά δικαστήρια</a:t>
            </a:r>
          </a:p>
          <a:p>
            <a:r>
              <a:rPr lang="el-GR" sz="2000" dirty="0">
                <a:latin typeface="+mj-lt"/>
              </a:rPr>
              <a:t>Αναγνώριση της δυνατότητας μονομερούς προσφυγής στη διαιτησία στην περίπτωση άρνησης της μεσολάβησης από το ένα μέρος ή μη αποδοχής της πρότασης του μεσολαβητή από τον εργοδότη </a:t>
            </a:r>
          </a:p>
          <a:p>
            <a:r>
              <a:rPr lang="el-GR" sz="2000" dirty="0">
                <a:latin typeface="+mj-lt"/>
              </a:rPr>
              <a:t>Αποσύνδεση της απεργίας από το στάδιο των διαπραγματεύσεων και της υπογραφής ΣΣΣ</a:t>
            </a:r>
          </a:p>
          <a:p>
            <a:r>
              <a:rPr lang="el-GR" sz="2000" dirty="0">
                <a:latin typeface="+mj-lt"/>
              </a:rPr>
              <a:t>Κατάργηση της </a:t>
            </a:r>
            <a:r>
              <a:rPr lang="el-GR" sz="2000" dirty="0" err="1">
                <a:latin typeface="+mj-lt"/>
              </a:rPr>
              <a:t>υποχρεωτικότητας</a:t>
            </a:r>
            <a:r>
              <a:rPr lang="el-GR" sz="2000" dirty="0">
                <a:latin typeface="+mj-lt"/>
              </a:rPr>
              <a:t> της ρήτρας κοινωνικής ειρήνης</a:t>
            </a:r>
            <a:endParaRPr lang="en-US" sz="2000" dirty="0">
              <a:latin typeface="+mj-lt"/>
            </a:endParaRPr>
          </a:p>
        </p:txBody>
      </p:sp>
    </p:spTree>
    <p:extLst>
      <p:ext uri="{BB962C8B-B14F-4D97-AF65-F5344CB8AC3E}">
        <p14:creationId xmlns:p14="http://schemas.microsoft.com/office/powerpoint/2010/main" val="76456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dirty="0">
                <a:solidFill>
                  <a:srgbClr val="EBEBEB"/>
                </a:solidFill>
              </a:rPr>
              <a:t>Ν. 1876/90</a:t>
            </a:r>
            <a:endParaRPr lang="en-US" sz="3200" dirty="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rmAutofit/>
          </a:bodyPr>
          <a:lstStyle/>
          <a:p>
            <a:r>
              <a:rPr lang="el-GR" sz="2000" i="1" dirty="0">
                <a:latin typeface="+mj-lt"/>
              </a:rPr>
              <a:t>«Ο Ν. 1876/90, που αποτελεί παρέμβαση ενίσχυσης των συλλογικών εργασιακών δικαιωμάτων, εισάγεται σε μια περίοδο που στον ευρύτερο ευρωπαϊκό χώρο ήδη έχει αρχίσει να καταγράφεται η θεσμική απορρύθμιση της εργασίας και η αποδιάρθρωση των εθνικών συστημάτων συλλογικής διαπραγμάτευσης χάριν της ανταγωνιστικότητας των επιχειρήσεων. Σε αυτό το διεθνές πλαίσιο παρατηρείται και στην Ελλάδα από την πλευρά εργοδοτικών κύκλων η έναρξη της συζήτησης για την αναθεώρηση της σχετικής νομοθεσίας σε μια κατεύθυνση αλλοίωσης ορισμένων στοιχείων της και με σκοπό την προσαρμογή στα </a:t>
            </a:r>
            <a:r>
              <a:rPr lang="el-GR" sz="2000" i="1" dirty="0" err="1">
                <a:latin typeface="+mj-lt"/>
              </a:rPr>
              <a:t>τεκταινόμενα</a:t>
            </a:r>
            <a:r>
              <a:rPr lang="el-GR" sz="2000" i="1" dirty="0">
                <a:latin typeface="+mj-lt"/>
              </a:rPr>
              <a:t> στον ευρωπαϊκό χώρο»</a:t>
            </a:r>
            <a:endParaRPr lang="en-US" sz="2000" i="1" dirty="0">
              <a:latin typeface="+mj-lt"/>
            </a:endParaRPr>
          </a:p>
        </p:txBody>
      </p:sp>
    </p:spTree>
    <p:extLst>
      <p:ext uri="{BB962C8B-B14F-4D97-AF65-F5344CB8AC3E}">
        <p14:creationId xmlns:p14="http://schemas.microsoft.com/office/powerpoint/2010/main" val="26047918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a:solidFill>
                  <a:srgbClr val="EBEBEB"/>
                </a:solidFill>
              </a:rPr>
              <a:t>Οι εξελίξεις σε διεθνές/ευρωπαϊκό επίπεδο</a:t>
            </a:r>
            <a:endParaRPr lang="en-US" sz="3200" dirty="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rmAutofit lnSpcReduction="10000"/>
          </a:bodyPr>
          <a:lstStyle/>
          <a:p>
            <a:r>
              <a:rPr lang="el-GR" sz="2000" dirty="0">
                <a:latin typeface="+mj-lt"/>
              </a:rPr>
              <a:t>Τη δεκαετία του 1980, πολλοί μελετητές των εργασιακών σχέσεων έκαναν λόγο για σταδιακή </a:t>
            </a:r>
            <a:r>
              <a:rPr lang="el-GR" sz="2000" dirty="0" err="1">
                <a:latin typeface="+mj-lt"/>
              </a:rPr>
              <a:t>απορύθμιση</a:t>
            </a:r>
            <a:r>
              <a:rPr lang="el-GR" sz="2000" dirty="0">
                <a:latin typeface="+mj-lt"/>
              </a:rPr>
              <a:t> των εργασιακών σχέσεων και κρίση των παραδοσιακών μορφών ρύθμισης της εργασίας, συμπεριλαμβανομένων και των συγκεντρωτικών μορφών συλλογικής διαπραγμάτευσης (λ.χ. κλαδικές συλλογικές διαπραγματεύσεις).</a:t>
            </a:r>
            <a:endParaRPr lang="en-US" sz="2000" dirty="0">
              <a:latin typeface="+mj-lt"/>
            </a:endParaRPr>
          </a:p>
          <a:p>
            <a:r>
              <a:rPr lang="el-GR" sz="2000" dirty="0">
                <a:latin typeface="+mj-lt"/>
              </a:rPr>
              <a:t>Η </a:t>
            </a:r>
            <a:r>
              <a:rPr lang="el-GR" sz="2000" dirty="0" err="1">
                <a:latin typeface="+mj-lt"/>
              </a:rPr>
              <a:t>απορύθμιση</a:t>
            </a:r>
            <a:r>
              <a:rPr lang="el-GR" sz="2000" dirty="0">
                <a:latin typeface="+mj-lt"/>
              </a:rPr>
              <a:t> αυτή έγινε ορατή στα πεδία της οργάνωσης της εργασίας, της ρύθμισης των εργασιακών σχέσεων και της προστασίας των εργαζομένων και εκφράστηκε μέσα από τάσεις, όπως αυτή της ευελιξίας και της εξατομίκευσης των όρων εργασίας, της αποκέντρωσης της συλλογικής διαπραγμάτευσης, της υπονόμευσης βασικών κοινωνικών κεκτημένων κ.λπ.</a:t>
            </a:r>
            <a:endParaRPr lang="en-US" sz="2000" dirty="0">
              <a:latin typeface="+mj-lt"/>
            </a:endParaRPr>
          </a:p>
        </p:txBody>
      </p:sp>
    </p:spTree>
    <p:extLst>
      <p:ext uri="{BB962C8B-B14F-4D97-AF65-F5344CB8AC3E}">
        <p14:creationId xmlns:p14="http://schemas.microsoft.com/office/powerpoint/2010/main" val="42515015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dirty="0">
                <a:solidFill>
                  <a:srgbClr val="EBEBEB"/>
                </a:solidFill>
              </a:rPr>
              <a:t>Αποκέντρωση των ΣΔ</a:t>
            </a:r>
            <a:endParaRPr lang="en-US" sz="3200" dirty="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rmAutofit/>
          </a:bodyPr>
          <a:lstStyle/>
          <a:p>
            <a:r>
              <a:rPr lang="el-GR" sz="2000" dirty="0">
                <a:latin typeface="+mj-lt"/>
              </a:rPr>
              <a:t>Η αποκέντρωση των συλλογικών διαπραγματεύσεων αναφέρεται στη μετατόπιση του κέντρου βάρους προς όφελος του επιχειρησιακού επιπέδου και εις βάρος πιο συγκεντρωτικών επιπέδων ρύθμισης, όπως είναι το εθνικό, το κλαδικό, το </a:t>
            </a:r>
            <a:r>
              <a:rPr lang="el-GR" sz="2000" dirty="0" err="1">
                <a:latin typeface="+mj-lt"/>
              </a:rPr>
              <a:t>διεπαγγελματικό</a:t>
            </a:r>
            <a:r>
              <a:rPr lang="el-GR" sz="2000" dirty="0">
                <a:latin typeface="+mj-lt"/>
              </a:rPr>
              <a:t>, καθώς και στην αύξηση του αριθμού των επιχειρησιακών συμφωνιών και ΣΣΕ.  </a:t>
            </a:r>
            <a:endParaRPr lang="en-US" sz="2000" dirty="0">
              <a:latin typeface="+mj-lt"/>
            </a:endParaRPr>
          </a:p>
          <a:p>
            <a:r>
              <a:rPr lang="el-GR" sz="2000" dirty="0">
                <a:latin typeface="+mj-lt"/>
              </a:rPr>
              <a:t>Σύμφωνα με την κυρίαρχη εργοδοτική αντίληψη, η αποκέντρωση των συλλογικών διαπραγματεύσεων αποτελεί απάντηση στην ανάγκη των επιχειρήσεων για μεγαλύτερη αυτονομία, καθώς και για πιο ευέλικτους (και λιγότερο) άκαμπτους τρόπους ρύθμισης, που θα λαμβάνουν υπόψη τις ιδιαιτερότητες της κάθε επιχείρησης</a:t>
            </a:r>
            <a:endParaRPr lang="en-US" sz="2000" dirty="0">
              <a:latin typeface="+mj-lt"/>
            </a:endParaRPr>
          </a:p>
        </p:txBody>
      </p:sp>
    </p:spTree>
    <p:extLst>
      <p:ext uri="{BB962C8B-B14F-4D97-AF65-F5344CB8AC3E}">
        <p14:creationId xmlns:p14="http://schemas.microsoft.com/office/powerpoint/2010/main" val="4153059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dirty="0">
                <a:solidFill>
                  <a:srgbClr val="EBEBEB"/>
                </a:solidFill>
              </a:rPr>
              <a:t>Αποκέντρωση των ΣΔ-Παράγοντες </a:t>
            </a:r>
            <a:endParaRPr lang="en-US" sz="3200" dirty="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rmAutofit fontScale="92500" lnSpcReduction="20000"/>
          </a:bodyPr>
          <a:lstStyle/>
          <a:p>
            <a:r>
              <a:rPr lang="el-GR" sz="2000" dirty="0">
                <a:latin typeface="+mj-lt"/>
              </a:rPr>
              <a:t>Η ενδυνάμωση της εργοδοτικής πλευράς, = ενίσχυση της διαπραγματευτικής της ισχύος + αποδυνάμωση των συνδικάτων και άλλους παράγοντες (λ.χ. αύξηση της ανεργίας), που κατέστησαν τους εργαζόμενους ευάλωτους. </a:t>
            </a:r>
            <a:r>
              <a:rPr lang="el-GR" sz="2000" u="sng" dirty="0">
                <a:latin typeface="+mj-lt"/>
              </a:rPr>
              <a:t>Σε αυτό το πλαίσιο, οι στρατηγικές επιλογές της εργοδοσίας καθίστανται βασικός μοχλός εισαγωγής αλλαγών και θέσπισης των «κανόνων του παιχνιδιού». </a:t>
            </a:r>
          </a:p>
          <a:p>
            <a:r>
              <a:rPr lang="el-GR" sz="2000" dirty="0">
                <a:latin typeface="+mj-lt"/>
              </a:rPr>
              <a:t>Η διεθνοποίηση των αγορών :  σε ορισμένους κλάδους ο ανταγωνισμός δεν αφορά πια μονάχα επιχειρήσεις της ίδιας χώρας. Αυτό έχει ως συνέπεια να θεωρούνται από τους εργοδότες όλες εκείνοι οι </a:t>
            </a:r>
            <a:r>
              <a:rPr lang="el-GR" sz="2000" u="sng" dirty="0">
                <a:latin typeface="+mj-lt"/>
              </a:rPr>
              <a:t>μορφές ρύθμισης που έχουν διαμορφωθεί με σημείο αναφοράς τα εθνικά σύνορα ως ξεπερασμένες</a:t>
            </a:r>
          </a:p>
          <a:p>
            <a:r>
              <a:rPr lang="el-GR" sz="2000" u="sng" dirty="0">
                <a:latin typeface="+mj-lt"/>
              </a:rPr>
              <a:t>Η ανάγκη των επιχειρήσεων για ένα πιο εξατομικευμένο πλαίσιο ρύθμισης το οποίο θα ανταποκρίνεται στις ιδιαιτερότητες της κάθε επιχείρησης.</a:t>
            </a:r>
          </a:p>
        </p:txBody>
      </p:sp>
    </p:spTree>
    <p:extLst>
      <p:ext uri="{BB962C8B-B14F-4D97-AF65-F5344CB8AC3E}">
        <p14:creationId xmlns:p14="http://schemas.microsoft.com/office/powerpoint/2010/main" val="127246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dirty="0">
                <a:solidFill>
                  <a:srgbClr val="EBEBEB"/>
                </a:solidFill>
              </a:rPr>
              <a:t>Αποκέντρωση των ΣΔ-Μορφές  </a:t>
            </a:r>
            <a:endParaRPr lang="en-US" sz="3200" dirty="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rmAutofit fontScale="92500" lnSpcReduction="20000"/>
          </a:bodyPr>
          <a:lstStyle/>
          <a:p>
            <a:pPr marL="0" indent="0">
              <a:buNone/>
            </a:pPr>
            <a:r>
              <a:rPr lang="el-GR" sz="2000" dirty="0">
                <a:latin typeface="+mj-lt"/>
              </a:rPr>
              <a:t>΅Ελεγχόμενη αποκέντρωση : </a:t>
            </a:r>
          </a:p>
          <a:p>
            <a:r>
              <a:rPr lang="el-GR" sz="2000" dirty="0">
                <a:latin typeface="+mj-lt"/>
              </a:rPr>
              <a:t>νομοθετική ενίσχυση των δυνατοτήτων συλλογικής διαπραγμάτευσης στις επιχειρήσεις, προκειμένου να δοθεί ώθηση στις συλλογικές διαπραγματεύσεις : νόμοι που αποσκοπούν σε μια συνολικότερη ανάδειξη της επιχείρησης ως βασικού πεδίου δράσης στις εργασιακές σχέσεις ή που ενθαρρύνουν την υπογραφή επιχειρησιακών ΣΣΕ πάνω σε ειδικά θέματα κ.λπ.</a:t>
            </a:r>
          </a:p>
          <a:p>
            <a:r>
              <a:rPr lang="el-GR" sz="2000" dirty="0">
                <a:latin typeface="+mj-lt"/>
              </a:rPr>
              <a:t>μέσω ΣΣΕ: συμφωνίες των συνδικαλιστικών και εργοδοτικών οργανώσεων των κοινωνικών συνομιλητών στα ανώτερα επίπεδα διαπραγμάτευσης με σκοπό : </a:t>
            </a:r>
          </a:p>
          <a:p>
            <a:pPr lvl="1"/>
            <a:r>
              <a:rPr lang="el-GR" sz="1800" dirty="0">
                <a:latin typeface="+mj-lt"/>
              </a:rPr>
              <a:t>α) να «μεταθέσουν» - κατά κάποιο τρόπο- μέρος των υπό διαπραγμάτευση θεμάτων προς το επιχειρησιακό επίπεδο ∙</a:t>
            </a:r>
          </a:p>
          <a:p>
            <a:pPr lvl="1"/>
            <a:r>
              <a:rPr lang="el-GR" sz="1800" dirty="0">
                <a:latin typeface="+mj-lt"/>
              </a:rPr>
              <a:t> β) να επιτρέψουν την σύναψη επιχειρησιακών ΣΣΕ που σε κάποια θέματα θα αποκλίνουν σε σχέση με τα όσα ορίζουν οι κλασικές, </a:t>
            </a:r>
            <a:r>
              <a:rPr lang="el-GR" sz="1800" dirty="0" err="1">
                <a:latin typeface="+mj-lt"/>
              </a:rPr>
              <a:t>διεπαγγελματικές</a:t>
            </a:r>
            <a:r>
              <a:rPr lang="el-GR" sz="1800" dirty="0">
                <a:latin typeface="+mj-lt"/>
              </a:rPr>
              <a:t>, </a:t>
            </a:r>
            <a:r>
              <a:rPr lang="el-GR" sz="1800" dirty="0" err="1">
                <a:latin typeface="+mj-lt"/>
              </a:rPr>
              <a:t>κ.ο.κ.</a:t>
            </a:r>
            <a:r>
              <a:rPr lang="el-GR" sz="1800" dirty="0">
                <a:latin typeface="+mj-lt"/>
              </a:rPr>
              <a:t> ΣΣΕ. </a:t>
            </a:r>
          </a:p>
        </p:txBody>
      </p:sp>
    </p:spTree>
    <p:extLst>
      <p:ext uri="{BB962C8B-B14F-4D97-AF65-F5344CB8AC3E}">
        <p14:creationId xmlns:p14="http://schemas.microsoft.com/office/powerpoint/2010/main" val="34991028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dirty="0">
                <a:solidFill>
                  <a:srgbClr val="EBEBEB"/>
                </a:solidFill>
              </a:rPr>
              <a:t>Αποκέντρωση των ΣΔ-Μορφές  </a:t>
            </a:r>
            <a:endParaRPr lang="en-US" sz="3200" dirty="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Autofit/>
          </a:bodyPr>
          <a:lstStyle/>
          <a:p>
            <a:pPr marL="0" indent="0">
              <a:buNone/>
            </a:pPr>
            <a:r>
              <a:rPr lang="el-GR" sz="2400" dirty="0">
                <a:latin typeface="+mj-lt"/>
              </a:rPr>
              <a:t>άναρχη αποκέντρωση : </a:t>
            </a:r>
          </a:p>
          <a:p>
            <a:r>
              <a:rPr lang="el-GR" sz="2400" dirty="0">
                <a:latin typeface="+mj-lt"/>
              </a:rPr>
              <a:t>οι συλλογικές διαπραγματεύσεις και οι ΣΣΕ μεταξύ μεμονωμένων εργοδοτών και του φορέα που εκπροσωπεί τους εργαζόμενους σε μια επιχείρηση, και οι οποίες συχνά παραβιάζουν ή παρεκκλίνουν από τα όσα ορίζουν οι κλαδικές, διακλαδικές </a:t>
            </a:r>
            <a:r>
              <a:rPr lang="el-GR" sz="2400" dirty="0" err="1">
                <a:latin typeface="+mj-lt"/>
              </a:rPr>
              <a:t>κ.ο.κ.</a:t>
            </a:r>
            <a:r>
              <a:rPr lang="el-GR" sz="2400" dirty="0">
                <a:latin typeface="+mj-lt"/>
              </a:rPr>
              <a:t> ΣΣΕ. </a:t>
            </a:r>
          </a:p>
          <a:p>
            <a:r>
              <a:rPr lang="el-GR" sz="2400" dirty="0">
                <a:latin typeface="+mj-lt"/>
              </a:rPr>
              <a:t>λιγότερο τυπικές συμφωνίες που υπογράφονται μεταξύ εργοδοτών και φορέων εκπροσώπησης των εργαζομένων, οι οποίοι κανονικά δεν έχουν αρμοδιότητα να διαπραγματευτούν </a:t>
            </a:r>
          </a:p>
        </p:txBody>
      </p:sp>
    </p:spTree>
    <p:extLst>
      <p:ext uri="{BB962C8B-B14F-4D97-AF65-F5344CB8AC3E}">
        <p14:creationId xmlns:p14="http://schemas.microsoft.com/office/powerpoint/2010/main" val="23926877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dirty="0">
                <a:solidFill>
                  <a:srgbClr val="EBEBEB"/>
                </a:solidFill>
              </a:rPr>
              <a:t>Αποκέντρωση των ΣΔ-Μορφές  </a:t>
            </a:r>
            <a:endParaRPr lang="en-US" sz="3200" dirty="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rmAutofit fontScale="92500" lnSpcReduction="10000"/>
          </a:bodyPr>
          <a:lstStyle/>
          <a:p>
            <a:pPr marL="0" indent="0">
              <a:buNone/>
            </a:pPr>
            <a:r>
              <a:rPr lang="el-GR" sz="2000" dirty="0">
                <a:latin typeface="+mj-lt"/>
              </a:rPr>
              <a:t>άναρχη αποκέντρωση : </a:t>
            </a:r>
          </a:p>
          <a:p>
            <a:r>
              <a:rPr lang="el-GR" sz="2000" dirty="0">
                <a:latin typeface="+mj-lt"/>
              </a:rPr>
              <a:t>Εργοδότες που προσπαθούν να «βγουν εκτός» του πεδίου κάλυψης μιας κλαδικής, για παράδειγμα, ΣΣΕ ή να αποφύγουν την υποχρέωση τους να διαπραγματευτούν.</a:t>
            </a:r>
          </a:p>
          <a:p>
            <a:pPr lvl="1"/>
            <a:r>
              <a:rPr lang="el-GR" sz="2000" dirty="0">
                <a:latin typeface="+mj-lt"/>
              </a:rPr>
              <a:t> αποχώρηση ενός εργοδότη από τη αντίστοιχη εργοδοτική οργάνωση, γεγονός που σημαίνει πλέον και τη μη κάλυψη της επιχείρησης και των εργαζομένων της από την αντίστοιχη κλαδική ΣΣΕ.</a:t>
            </a:r>
          </a:p>
          <a:p>
            <a:pPr lvl="1"/>
            <a:r>
              <a:rPr lang="el-GR" sz="2000" dirty="0">
                <a:latin typeface="+mj-lt"/>
              </a:rPr>
              <a:t>-Μέσα από αλλαγές στη δομή και στο </a:t>
            </a:r>
            <a:r>
              <a:rPr lang="el-GR" sz="2000" dirty="0" err="1">
                <a:latin typeface="+mj-lt"/>
              </a:rPr>
              <a:t>μεγέθος</a:t>
            </a:r>
            <a:r>
              <a:rPr lang="el-GR" sz="2000" dirty="0">
                <a:latin typeface="+mj-lt"/>
              </a:rPr>
              <a:t> της επιχείρησης προκειμένου να μην υπάρχουν οι προϋποθέσεις  ως προς τον αριθμό των εργαζομένων που απαιτείται προκειμένου να μπορέσει να συγκροτηθεί σωματείο εργαζομένων ικανό να διαπραγματευτεί. </a:t>
            </a:r>
          </a:p>
          <a:p>
            <a:endParaRPr lang="el-GR" sz="1800" dirty="0">
              <a:latin typeface="+mj-lt"/>
            </a:endParaRPr>
          </a:p>
        </p:txBody>
      </p:sp>
    </p:spTree>
    <p:extLst>
      <p:ext uri="{BB962C8B-B14F-4D97-AF65-F5344CB8AC3E}">
        <p14:creationId xmlns:p14="http://schemas.microsoft.com/office/powerpoint/2010/main" val="6856053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dirty="0">
                <a:solidFill>
                  <a:srgbClr val="EBEBEB"/>
                </a:solidFill>
              </a:rPr>
              <a:t>Αποκέντρωση των ΣΔ-Συνέπειες  </a:t>
            </a:r>
            <a:endParaRPr lang="en-US" sz="3200" dirty="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rmAutofit/>
          </a:bodyPr>
          <a:lstStyle/>
          <a:p>
            <a:pPr marL="0" indent="0">
              <a:buNone/>
            </a:pPr>
            <a:r>
              <a:rPr lang="el-GR" sz="1600" b="1" dirty="0">
                <a:latin typeface="+mj-lt"/>
              </a:rPr>
              <a:t>Συνέπειες για τις εργασιακές σχέσεις συνολικά: </a:t>
            </a:r>
          </a:p>
          <a:p>
            <a:r>
              <a:rPr lang="el-GR" sz="1600" dirty="0">
                <a:latin typeface="+mj-lt"/>
              </a:rPr>
              <a:t>Παραδοσιακά στο πλαίσιο κάθε εθνικού συστήματος εργασιακών σχέσεων κυριαρχούσε ένα συγκεκριμένο επίπεδο ΣΔ, για παράδειγμα το κλαδικό, το διακλαδικό ή το εθνικό. Υπάρχει, συνεπώς, </a:t>
            </a:r>
            <a:r>
              <a:rPr lang="el-GR" sz="1600" u="sng" dirty="0">
                <a:latin typeface="+mj-lt"/>
              </a:rPr>
              <a:t>προβληματισμός ως τις επιπτώσεις από την μετατόπιση του κέντρου βάρους των συλλογικών διαπραγματεύσεων προς το επιχειρησιακό επίπεδο </a:t>
            </a:r>
            <a:r>
              <a:rPr lang="el-GR" sz="1600" dirty="0">
                <a:latin typeface="+mj-lt"/>
              </a:rPr>
              <a:t>καθώς και ως προς τη διάρθρωση &amp; την ιεραρχία μεταξύ των επιμέρους επιπέδων διαπραγμάτευσης</a:t>
            </a:r>
          </a:p>
          <a:p>
            <a:r>
              <a:rPr lang="el-GR" sz="1600" dirty="0">
                <a:latin typeface="+mj-lt"/>
              </a:rPr>
              <a:t>αμφισβητείται η λεγόμενη αρχή της «ευνοϊκότερης ρύθμισης». Σε κάθε χώρα διαμορφώθηκε ένα </a:t>
            </a:r>
            <a:r>
              <a:rPr lang="el-GR" sz="1600" dirty="0" err="1">
                <a:latin typeface="+mj-lt"/>
              </a:rPr>
              <a:t>πολυεπίπεδο</a:t>
            </a:r>
            <a:r>
              <a:rPr lang="el-GR" sz="1600" dirty="0">
                <a:latin typeface="+mj-lt"/>
              </a:rPr>
              <a:t> σύστημα συλλογικής διαπραγμάτευσης, με μια συγκεκριμένη ιεραρχία μεταξύ των διαφόρων επιπέδων διαπραγμάτευσης, όπου υπήρχε ένας κανόνας σύμφωνα με τον οποίο τα κατώτερα διαπραγματευτικά επίπεδα (λ.χ. το επιχειρησιακό) δεν μπορούν να εισάγουν παρά ευνοϊκότερες ρυθμίσεις σε σχέση τα όσα ορίζουν οι ΣΣΕ των ανωτέρων επιπέδων (λ.χ. κλαδικό, εθνικό) και τα ελάχιστα που προβλέπει ο νόμος σε διάφορους τομείς</a:t>
            </a:r>
          </a:p>
        </p:txBody>
      </p:sp>
    </p:spTree>
    <p:extLst>
      <p:ext uri="{BB962C8B-B14F-4D97-AF65-F5344CB8AC3E}">
        <p14:creationId xmlns:p14="http://schemas.microsoft.com/office/powerpoint/2010/main" val="5235336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dirty="0">
                <a:solidFill>
                  <a:srgbClr val="EBEBEB"/>
                </a:solidFill>
              </a:rPr>
              <a:t>Αποκέντρωση των ΣΔ-Συνέπειες  </a:t>
            </a:r>
            <a:endParaRPr lang="en-US" sz="3200" dirty="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rmAutofit/>
          </a:bodyPr>
          <a:lstStyle/>
          <a:p>
            <a:pPr marL="0" indent="0">
              <a:buNone/>
            </a:pPr>
            <a:r>
              <a:rPr lang="el-GR" sz="2000" b="1" dirty="0">
                <a:latin typeface="+mj-lt"/>
              </a:rPr>
              <a:t>Οι  συνέπειες για τους μεμονωμένους εργαζομένους: </a:t>
            </a:r>
            <a:endParaRPr lang="el-GR" sz="2000" dirty="0">
              <a:latin typeface="+mj-lt"/>
            </a:endParaRPr>
          </a:p>
          <a:p>
            <a:r>
              <a:rPr lang="el-GR" sz="2000" dirty="0">
                <a:latin typeface="+mj-lt"/>
              </a:rPr>
              <a:t>θεωρητικά οι επιχειρησιακές ΣΣΕ πρέπει να εισάγουν πιο ευνοϊκές ρυθμίσεις σε σχέση με τις κλαδικές, εθνικές </a:t>
            </a:r>
            <a:r>
              <a:rPr lang="el-GR" sz="2000" dirty="0" err="1">
                <a:latin typeface="+mj-lt"/>
              </a:rPr>
              <a:t>κ.ο.κ.</a:t>
            </a:r>
            <a:r>
              <a:rPr lang="el-GR" sz="2000" dirty="0">
                <a:latin typeface="+mj-lt"/>
              </a:rPr>
              <a:t> ΣΣΕ, κάτι που δε διασφαλίζεται πλέον με την αποκέντρωση της συλλογικής διαπραγμάτευσης (ακόμα και αν αυτή είναι ελεγχόμενη). </a:t>
            </a:r>
          </a:p>
          <a:p>
            <a:r>
              <a:rPr lang="el-GR" sz="2000" dirty="0">
                <a:latin typeface="+mj-lt"/>
              </a:rPr>
              <a:t>Συχνά όχι μόνο δεν εισάγονται πιο ευνοϊκές ρυθμίσεις αλλά οι εργαζόμενοι καλούνται να εγκαταλείψουν – με αντάλλαγμα λ.χ. την υπόσχεση μη-προσφυγής σε απολύσεις, τη μείωση του χρόνου εργασίας – μέρος της αμοιβής ή των κοινωνικών κεκτημένων προκειμένου να αντιμετωπιστούν οι οικονομικές δυσκολίες της επιχείρησης. </a:t>
            </a:r>
          </a:p>
        </p:txBody>
      </p:sp>
    </p:spTree>
    <p:extLst>
      <p:ext uri="{BB962C8B-B14F-4D97-AF65-F5344CB8AC3E}">
        <p14:creationId xmlns:p14="http://schemas.microsoft.com/office/powerpoint/2010/main" val="1162571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a:solidFill>
                  <a:srgbClr val="EBEBEB"/>
                </a:solidFill>
              </a:rPr>
              <a:t>Ιστορική εξέλιξη </a:t>
            </a:r>
            <a:endParaRPr lang="en-US" sz="320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rmAutofit/>
          </a:bodyPr>
          <a:lstStyle/>
          <a:p>
            <a:r>
              <a:rPr lang="el-GR" sz="2000"/>
              <a:t>συλλογικές εργασιακές σχέσεις στην Ελλάδα : σημαντική καθυστέρηση σε σχέση με τον υπόλοιπο ευρωπαϊκό χώρο λόγω της καθυστερημένης ανάπτυξης της βιομηχανίας </a:t>
            </a:r>
          </a:p>
          <a:p>
            <a:r>
              <a:rPr lang="el-GR" sz="2000"/>
              <a:t>Η χρονική καθυστέρηση στην ανάπτυξη των παραγωγικών δυνάμεων/ δημιουργία της ελληνικής εργατικής τάξης : δημιουργία των πρώτων συνδικάτων στο τελευταίο τέταρτο του 19ου αιώνα</a:t>
            </a:r>
          </a:p>
          <a:p>
            <a:r>
              <a:rPr lang="el-GR" sz="2000"/>
              <a:t>Η αναγνώριση των συλλογικών εργασιακών δικαιωμάτων (συνδικαλιστική ελευθερία &amp; υπογραφή ΣΣΕ), αντανακλούν την προαναφερθείσα χρονική καθυστέρηση.</a:t>
            </a:r>
            <a:endParaRPr lang="en-US" sz="20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dirty="0">
                <a:solidFill>
                  <a:srgbClr val="EBEBEB"/>
                </a:solidFill>
              </a:rPr>
              <a:t>Αποκέντρωση των ΣΔ-Συνέπειες  </a:t>
            </a:r>
            <a:endParaRPr lang="en-US" sz="3200" dirty="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Autofit/>
          </a:bodyPr>
          <a:lstStyle/>
          <a:p>
            <a:pPr marL="0" indent="0">
              <a:buNone/>
            </a:pPr>
            <a:r>
              <a:rPr lang="el-GR" sz="1600" b="1" dirty="0">
                <a:effectLst/>
                <a:latin typeface="Georgia" panose="02040502050405020303" pitchFamily="18" charset="0"/>
                <a:ea typeface="Calibri" panose="020F0502020204030204" pitchFamily="34" charset="0"/>
                <a:cs typeface="Calibri" panose="020F0502020204030204" pitchFamily="34" charset="0"/>
              </a:rPr>
              <a:t>Οι συνέπειες για τις συνδικαλιστικές οργανώσεις: </a:t>
            </a:r>
            <a:endParaRPr lang="el-GR" sz="1600" dirty="0">
              <a:effectLst/>
              <a:latin typeface="Georgia" panose="02040502050405020303" pitchFamily="18" charset="0"/>
              <a:ea typeface="Calibri" panose="020F0502020204030204" pitchFamily="34" charset="0"/>
              <a:cs typeface="Calibri" panose="020F0502020204030204" pitchFamily="34" charset="0"/>
            </a:endParaRPr>
          </a:p>
          <a:p>
            <a:pPr algn="just"/>
            <a:r>
              <a:rPr lang="el-GR" sz="1600" dirty="0">
                <a:effectLst/>
                <a:latin typeface="Georgia" panose="02040502050405020303" pitchFamily="18" charset="0"/>
                <a:ea typeface="Calibri" panose="020F0502020204030204" pitchFamily="34" charset="0"/>
                <a:cs typeface="Calibri" panose="020F0502020204030204" pitchFamily="34" charset="0"/>
              </a:rPr>
              <a:t>εκχώρηση μέρους των αρμοδιοτήτων τους και επιτρέποντας στους επιχειρησιακούς φορείς εργαζομένων να διαπραγματευτούν για θέματα δικής τους αρμοδιότητας. </a:t>
            </a:r>
          </a:p>
          <a:p>
            <a:pPr algn="just"/>
            <a:r>
              <a:rPr lang="el-GR" sz="1600" dirty="0">
                <a:effectLst/>
                <a:latin typeface="Georgia" panose="02040502050405020303" pitchFamily="18" charset="0"/>
                <a:ea typeface="Calibri" panose="020F0502020204030204" pitchFamily="34" charset="0"/>
                <a:cs typeface="Calibri" panose="020F0502020204030204" pitchFamily="34" charset="0"/>
              </a:rPr>
              <a:t>γενικότερη τάση (ή προσπάθεια) σταδιακής αυτονόμησης και «</a:t>
            </a:r>
            <a:r>
              <a:rPr lang="el-GR" sz="1600" dirty="0" err="1">
                <a:effectLst/>
                <a:latin typeface="Georgia" panose="02040502050405020303" pitchFamily="18" charset="0"/>
                <a:ea typeface="Calibri" panose="020F0502020204030204" pitchFamily="34" charset="0"/>
                <a:cs typeface="Calibri" panose="020F0502020204030204" pitchFamily="34" charset="0"/>
              </a:rPr>
              <a:t>αυτορύθμισης</a:t>
            </a:r>
            <a:r>
              <a:rPr lang="el-GR" sz="1600" dirty="0">
                <a:effectLst/>
                <a:latin typeface="Georgia" panose="02040502050405020303" pitchFamily="18" charset="0"/>
                <a:ea typeface="Calibri" panose="020F0502020204030204" pitchFamily="34" charset="0"/>
                <a:cs typeface="Calibri" panose="020F0502020204030204" pitchFamily="34" charset="0"/>
              </a:rPr>
              <a:t>» του επιχειρησιακού επιπέδου και παράκαμψης των συνδικαλιστικών οργανώσεων. </a:t>
            </a:r>
          </a:p>
          <a:p>
            <a:pPr algn="just"/>
            <a:r>
              <a:rPr lang="el-GR" sz="1600" dirty="0">
                <a:effectLst/>
                <a:latin typeface="Georgia" panose="02040502050405020303" pitchFamily="18" charset="0"/>
                <a:ea typeface="Calibri" panose="020F0502020204030204" pitchFamily="34" charset="0"/>
                <a:cs typeface="Calibri" panose="020F0502020204030204" pitchFamily="34" charset="0"/>
              </a:rPr>
              <a:t>αύξηση των επιχειρησιακών ΣΣΕ/ εμφάνιση νέων και άτυπων μορφών συμμετοχής που συχνά αποσκοπούν στο να παρακάμψουν τους επίσημους φορείς εκπροσώπησης των εργαζομένων</a:t>
            </a:r>
            <a:r>
              <a:rPr lang="el-GR" sz="1600" dirty="0">
                <a:latin typeface="Georgia" panose="02040502050405020303" pitchFamily="18" charset="0"/>
                <a:ea typeface="Calibri" panose="020F0502020204030204" pitchFamily="34" charset="0"/>
                <a:cs typeface="Calibri" panose="020F0502020204030204" pitchFamily="34" charset="0"/>
              </a:rPr>
              <a:t>/ </a:t>
            </a:r>
            <a:r>
              <a:rPr lang="el-GR" sz="1600" dirty="0">
                <a:effectLst/>
                <a:latin typeface="Georgia" panose="02040502050405020303" pitchFamily="18" charset="0"/>
                <a:ea typeface="Calibri" panose="020F0502020204030204" pitchFamily="34" charset="0"/>
                <a:cs typeface="Calibri" panose="020F0502020204030204" pitchFamily="34" charset="0"/>
              </a:rPr>
              <a:t>ενίσχυση των εξατομικευμένων σχέσεων εργαζομένων και εργοδοσίας/ εξασθένηση της συνδικαλιστικής δράσης στο επιχειρησιακό επίπεδο</a:t>
            </a:r>
          </a:p>
          <a:p>
            <a:pPr algn="just"/>
            <a:r>
              <a:rPr lang="el-GR" sz="1600" dirty="0">
                <a:latin typeface="+mj-lt"/>
              </a:rPr>
              <a:t>αποκέντρωση των ΣΣΕ : διάρρηξη της συνοχής και μια έλλειψη συντονισμού μεταξύ των εργαζομένων σε επιχειρήσεις του ιδίου κλάδου, καθώς και συνθήκες έμμεσου ανταγωνισμού μεταξύ των φορέων εκπροσώπησης των εργαζομένων στις διάφορες επιχειρήσεις του ιδίου κλάδου</a:t>
            </a:r>
          </a:p>
        </p:txBody>
      </p:sp>
    </p:spTree>
    <p:extLst>
      <p:ext uri="{BB962C8B-B14F-4D97-AF65-F5344CB8AC3E}">
        <p14:creationId xmlns:p14="http://schemas.microsoft.com/office/powerpoint/2010/main" val="24512614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dirty="0">
                <a:solidFill>
                  <a:srgbClr val="EBEBEB"/>
                </a:solidFill>
              </a:rPr>
              <a:t>Αποκέντρωση των ΣΔ-Συνέπειες  </a:t>
            </a:r>
            <a:endParaRPr lang="en-US" sz="3200" dirty="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Autofit/>
          </a:bodyPr>
          <a:lstStyle/>
          <a:p>
            <a:pPr marL="0" indent="0">
              <a:buNone/>
            </a:pPr>
            <a:r>
              <a:rPr lang="el-GR" b="1" dirty="0">
                <a:effectLst/>
                <a:latin typeface="Georgia" panose="02040502050405020303" pitchFamily="18" charset="0"/>
                <a:ea typeface="Calibri" panose="020F0502020204030204" pitchFamily="34" charset="0"/>
                <a:cs typeface="Calibri" panose="020F0502020204030204" pitchFamily="34" charset="0"/>
              </a:rPr>
              <a:t>Οι  συνέπειες για τους επιχειρησιακούς φορείς εκπροσώπησης των εργαζομένων: </a:t>
            </a:r>
          </a:p>
          <a:p>
            <a:r>
              <a:rPr lang="el-GR" dirty="0">
                <a:effectLst/>
                <a:latin typeface="Georgia" panose="02040502050405020303" pitchFamily="18" charset="0"/>
                <a:ea typeface="Calibri" panose="020F0502020204030204" pitchFamily="34" charset="0"/>
                <a:cs typeface="Calibri" panose="020F0502020204030204" pitchFamily="34" charset="0"/>
              </a:rPr>
              <a:t>οι επιχειρησιακοί φορείς εκπροσώπησης των εργαζομένων καλούνται να διαχειριστούν νέα ζητήματα που παραδοσιακά δεν εντάσσονταν στις αρμοδιότητές τους. </a:t>
            </a:r>
          </a:p>
          <a:p>
            <a:r>
              <a:rPr lang="el-GR" dirty="0">
                <a:latin typeface="Georgia" panose="02040502050405020303" pitchFamily="18" charset="0"/>
                <a:ea typeface="Calibri" panose="020F0502020204030204" pitchFamily="34" charset="0"/>
                <a:cs typeface="Calibri" panose="020F0502020204030204" pitchFamily="34" charset="0"/>
              </a:rPr>
              <a:t>Για</a:t>
            </a:r>
            <a:r>
              <a:rPr lang="el-GR" dirty="0">
                <a:effectLst/>
                <a:latin typeface="Georgia" panose="02040502050405020303" pitchFamily="18" charset="0"/>
                <a:ea typeface="Calibri" panose="020F0502020204030204" pitchFamily="34" charset="0"/>
                <a:cs typeface="Calibri" panose="020F0502020204030204" pitchFamily="34" charset="0"/>
              </a:rPr>
              <a:t> να διαχειριστούν τα νέα αυτά ζητήματα «</a:t>
            </a:r>
            <a:r>
              <a:rPr lang="el-GR" dirty="0" err="1">
                <a:effectLst/>
                <a:latin typeface="Georgia" panose="02040502050405020303" pitchFamily="18" charset="0"/>
                <a:ea typeface="Calibri" panose="020F0502020204030204" pitchFamily="34" charset="0"/>
                <a:cs typeface="Calibri" panose="020F0502020204030204" pitchFamily="34" charset="0"/>
              </a:rPr>
              <a:t>πριμοδοτούνται</a:t>
            </a:r>
            <a:r>
              <a:rPr lang="el-GR" dirty="0">
                <a:effectLst/>
                <a:latin typeface="Georgia" panose="02040502050405020303" pitchFamily="18" charset="0"/>
                <a:ea typeface="Calibri" panose="020F0502020204030204" pitchFamily="34" charset="0"/>
                <a:cs typeface="Calibri" panose="020F0502020204030204" pitchFamily="34" charset="0"/>
              </a:rPr>
              <a:t>» και με νέα δικαιώματα ;;</a:t>
            </a:r>
          </a:p>
          <a:p>
            <a:r>
              <a:rPr lang="el-GR" dirty="0">
                <a:effectLst/>
                <a:latin typeface="Georgia" panose="02040502050405020303" pitchFamily="18" charset="0"/>
                <a:ea typeface="Calibri" panose="020F0502020204030204" pitchFamily="34" charset="0"/>
                <a:cs typeface="Calibri" panose="020F0502020204030204" pitchFamily="34" charset="0"/>
              </a:rPr>
              <a:t>Διαθέτουν την ανάλογη (διαπραγματευτική) ισχύ προκειμένου να μπορέσουν να διαπραγματευτούν για πιο «ακανθώδη» θέματα όπως εκείνα που σχετίζονται με τη διασφάλιση της απασχόλησης ή με τους μισθούς.</a:t>
            </a:r>
          </a:p>
          <a:p>
            <a:r>
              <a:rPr lang="el-GR" dirty="0">
                <a:effectLst/>
                <a:latin typeface="Georgia" panose="02040502050405020303" pitchFamily="18" charset="0"/>
                <a:ea typeface="Calibri" panose="020F0502020204030204" pitchFamily="34" charset="0"/>
                <a:cs typeface="Calibri" panose="020F0502020204030204" pitchFamily="34" charset="0"/>
              </a:rPr>
              <a:t>Το πρόβλημα γίνεται πιο έντονο στην περίπτωση επιχειρήσεων που παρουσιάζουν οικονομικά προβλήματα και όπου ζητούνται παραχωρήσεις από την πλευρά των εργαζομένων. </a:t>
            </a:r>
          </a:p>
        </p:txBody>
      </p:sp>
    </p:spTree>
    <p:extLst>
      <p:ext uri="{BB962C8B-B14F-4D97-AF65-F5344CB8AC3E}">
        <p14:creationId xmlns:p14="http://schemas.microsoft.com/office/powerpoint/2010/main" val="7479453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dirty="0">
                <a:solidFill>
                  <a:srgbClr val="EBEBEB"/>
                </a:solidFill>
              </a:rPr>
              <a:t>Αποκέντρωση των ΣΔ-Συνέπειες  </a:t>
            </a:r>
            <a:endParaRPr lang="en-US" sz="3200" dirty="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Autofit/>
          </a:bodyPr>
          <a:lstStyle/>
          <a:p>
            <a:pPr marL="0" indent="0">
              <a:buNone/>
            </a:pPr>
            <a:r>
              <a:rPr lang="el-GR" b="1" dirty="0">
                <a:effectLst/>
                <a:latin typeface="Georgia" panose="02040502050405020303" pitchFamily="18" charset="0"/>
                <a:ea typeface="Calibri" panose="020F0502020204030204" pitchFamily="34" charset="0"/>
                <a:cs typeface="Calibri" panose="020F0502020204030204" pitchFamily="34" charset="0"/>
              </a:rPr>
              <a:t>Οι  συνέπειες για τους επιχειρησιακούς φορείς εκπροσώπησης των εργαζομένων: </a:t>
            </a:r>
          </a:p>
          <a:p>
            <a:r>
              <a:rPr lang="el-GR" dirty="0">
                <a:effectLst/>
                <a:latin typeface="Georgia" panose="02040502050405020303" pitchFamily="18" charset="0"/>
                <a:ea typeface="Calibri" panose="020F0502020204030204" pitchFamily="34" charset="0"/>
                <a:cs typeface="Calibri" panose="020F0502020204030204" pitchFamily="34" charset="0"/>
              </a:rPr>
              <a:t>οι επιχειρησιακοί φορείς εκπροσώπησης των εργαζομένων καλούνται να διαχειριστούν νέα ζητήματα που παραδοσιακά δεν εντάσσονταν στις αρμοδιότητές τους. </a:t>
            </a:r>
          </a:p>
          <a:p>
            <a:r>
              <a:rPr lang="el-GR" dirty="0">
                <a:latin typeface="Georgia" panose="02040502050405020303" pitchFamily="18" charset="0"/>
                <a:ea typeface="Calibri" panose="020F0502020204030204" pitchFamily="34" charset="0"/>
                <a:cs typeface="Calibri" panose="020F0502020204030204" pitchFamily="34" charset="0"/>
              </a:rPr>
              <a:t>Για</a:t>
            </a:r>
            <a:r>
              <a:rPr lang="el-GR" dirty="0">
                <a:effectLst/>
                <a:latin typeface="Georgia" panose="02040502050405020303" pitchFamily="18" charset="0"/>
                <a:ea typeface="Calibri" panose="020F0502020204030204" pitchFamily="34" charset="0"/>
                <a:cs typeface="Calibri" panose="020F0502020204030204" pitchFamily="34" charset="0"/>
              </a:rPr>
              <a:t> να διαχειριστούν τα νέα αυτά ζητήματα «</a:t>
            </a:r>
            <a:r>
              <a:rPr lang="el-GR" dirty="0" err="1">
                <a:effectLst/>
                <a:latin typeface="Georgia" panose="02040502050405020303" pitchFamily="18" charset="0"/>
                <a:ea typeface="Calibri" panose="020F0502020204030204" pitchFamily="34" charset="0"/>
                <a:cs typeface="Calibri" panose="020F0502020204030204" pitchFamily="34" charset="0"/>
              </a:rPr>
              <a:t>πριμοδοτούνται</a:t>
            </a:r>
            <a:r>
              <a:rPr lang="el-GR" dirty="0">
                <a:effectLst/>
                <a:latin typeface="Georgia" panose="02040502050405020303" pitchFamily="18" charset="0"/>
                <a:ea typeface="Calibri" panose="020F0502020204030204" pitchFamily="34" charset="0"/>
                <a:cs typeface="Calibri" panose="020F0502020204030204" pitchFamily="34" charset="0"/>
              </a:rPr>
              <a:t>» και με νέα δικαιώματα ;;</a:t>
            </a:r>
          </a:p>
          <a:p>
            <a:r>
              <a:rPr lang="el-GR" dirty="0">
                <a:effectLst/>
                <a:latin typeface="Georgia" panose="02040502050405020303" pitchFamily="18" charset="0"/>
                <a:ea typeface="Calibri" panose="020F0502020204030204" pitchFamily="34" charset="0"/>
                <a:cs typeface="Calibri" panose="020F0502020204030204" pitchFamily="34" charset="0"/>
              </a:rPr>
              <a:t>Διαθέτουν την ανάλογη (διαπραγματευτική) ισχύ προκειμένου να μπορέσουν να διαπραγματευτούν για πιο «ακανθώδη» θέματα όπως εκείνα που σχετίζονται με τη διασφάλιση της απασχόλησης ή με τους μισθούς.</a:t>
            </a:r>
          </a:p>
          <a:p>
            <a:r>
              <a:rPr lang="el-GR" dirty="0">
                <a:effectLst/>
                <a:latin typeface="Georgia" panose="02040502050405020303" pitchFamily="18" charset="0"/>
                <a:ea typeface="Calibri" panose="020F0502020204030204" pitchFamily="34" charset="0"/>
                <a:cs typeface="Calibri" panose="020F0502020204030204" pitchFamily="34" charset="0"/>
              </a:rPr>
              <a:t>Το πρόβλημα γίνεται πιο έντονο στην περίπτωση επιχειρήσεων που παρουσιάζουν οικονομικά προβλήματα και όπου ζητούνται παραχωρήσεις από την πλευρά των εργαζομένων. </a:t>
            </a:r>
          </a:p>
        </p:txBody>
      </p:sp>
    </p:spTree>
    <p:extLst>
      <p:ext uri="{BB962C8B-B14F-4D97-AF65-F5344CB8AC3E}">
        <p14:creationId xmlns:p14="http://schemas.microsoft.com/office/powerpoint/2010/main" val="37431536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dirty="0">
                <a:solidFill>
                  <a:srgbClr val="EBEBEB"/>
                </a:solidFill>
              </a:rPr>
              <a:t>ΣΔ στην Ελλάδα κατά την περίοδο της κρίσης </a:t>
            </a:r>
            <a:br>
              <a:rPr lang="el-GR" sz="3200" dirty="0">
                <a:solidFill>
                  <a:srgbClr val="EBEBEB"/>
                </a:solidFill>
              </a:rPr>
            </a:br>
            <a:r>
              <a:rPr lang="el-GR" sz="3200" dirty="0" err="1">
                <a:solidFill>
                  <a:srgbClr val="EBEBEB"/>
                </a:solidFill>
              </a:rPr>
              <a:t>Μνημονιακοί</a:t>
            </a:r>
            <a:r>
              <a:rPr lang="el-GR" sz="3200" dirty="0">
                <a:solidFill>
                  <a:srgbClr val="EBEBEB"/>
                </a:solidFill>
              </a:rPr>
              <a:t> νόμοι</a:t>
            </a:r>
            <a:endParaRPr lang="en-US" sz="3200" dirty="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Autofit/>
          </a:bodyPr>
          <a:lstStyle/>
          <a:p>
            <a:r>
              <a:rPr lang="el-GR" sz="1900" dirty="0">
                <a:effectLst/>
                <a:latin typeface="Georgia" panose="02040502050405020303" pitchFamily="18" charset="0"/>
                <a:ea typeface="Calibri" panose="020F0502020204030204" pitchFamily="34" charset="0"/>
                <a:cs typeface="Calibri" panose="020F0502020204030204" pitchFamily="34" charset="0"/>
              </a:rPr>
              <a:t>Ν. 3845/2010 : γενικό πλαίσιο για άρση της αρχής της ευνοϊκότερης ρύθμισης σε περίπτωση συρροής των ΣΣΕ &amp; της ΕΓΣΣΕ, (παράθυρο για την κατάργησή της ως εργαλείου ορισμού του κατώτατου μισθού)</a:t>
            </a:r>
          </a:p>
          <a:p>
            <a:r>
              <a:rPr lang="el-GR" sz="1900" dirty="0">
                <a:effectLst/>
                <a:latin typeface="Georgia" panose="02040502050405020303" pitchFamily="18" charset="0"/>
                <a:ea typeface="Calibri" panose="020F0502020204030204" pitchFamily="34" charset="0"/>
                <a:cs typeface="Calibri" panose="020F0502020204030204" pitchFamily="34" charset="0"/>
              </a:rPr>
              <a:t>Ν. 3863/2010 : πλαίσιο αλλαγών στο σύστημα επίλυσης των συλλογικών διαφορών -λειτουργία ΟΜΕΔ</a:t>
            </a:r>
          </a:p>
          <a:p>
            <a:r>
              <a:rPr lang="el-GR" sz="1900" dirty="0">
                <a:effectLst/>
                <a:latin typeface="Georgia" panose="02040502050405020303" pitchFamily="18" charset="0"/>
                <a:ea typeface="Calibri" panose="020F0502020204030204" pitchFamily="34" charset="0"/>
                <a:cs typeface="Calibri" panose="020F0502020204030204" pitchFamily="34" charset="0"/>
              </a:rPr>
              <a:t>Ν. 3899/2010 : ειδικές επιχειρησιακές ΣΣΕ με δυνατότητα απόκλισης από τις κλαδικές με γνωμοδότηση του Συμβουλίου Κοινωνικού Ελέγχου της Επιθεώρησης Εργασίας, αναγνώριση της δυνατότητας μονομερούς προσφυγής στη διαιτησία και στον εργοδότη με παράλληλη 10ήμερη αναστολή του απεργιακού δικαιώματος, περιορισμός της αρμοδιότητας των διαιτητικών αποφάσεων στους βασικούς μισθούς της κρινόμενης διαφοράς κλπ.</a:t>
            </a:r>
          </a:p>
        </p:txBody>
      </p:sp>
    </p:spTree>
    <p:extLst>
      <p:ext uri="{BB962C8B-B14F-4D97-AF65-F5344CB8AC3E}">
        <p14:creationId xmlns:p14="http://schemas.microsoft.com/office/powerpoint/2010/main" val="30776721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dirty="0">
                <a:solidFill>
                  <a:srgbClr val="EBEBEB"/>
                </a:solidFill>
              </a:rPr>
              <a:t>ΣΔ στην Ελλάδα κατά την περίοδο της κρίσης </a:t>
            </a:r>
            <a:br>
              <a:rPr lang="el-GR" sz="3200" dirty="0">
                <a:solidFill>
                  <a:srgbClr val="EBEBEB"/>
                </a:solidFill>
              </a:rPr>
            </a:br>
            <a:r>
              <a:rPr lang="el-GR" sz="3200" dirty="0" err="1">
                <a:solidFill>
                  <a:srgbClr val="EBEBEB"/>
                </a:solidFill>
              </a:rPr>
              <a:t>Μνημονιακοί</a:t>
            </a:r>
            <a:r>
              <a:rPr lang="el-GR" sz="3200" dirty="0">
                <a:solidFill>
                  <a:srgbClr val="EBEBEB"/>
                </a:solidFill>
              </a:rPr>
              <a:t> νόμοι</a:t>
            </a:r>
            <a:endParaRPr lang="en-US" sz="3200" dirty="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Autofit/>
          </a:bodyPr>
          <a:lstStyle/>
          <a:p>
            <a:r>
              <a:rPr lang="el-GR" sz="1900" dirty="0">
                <a:effectLst/>
                <a:latin typeface="Georgia" panose="02040502050405020303" pitchFamily="18" charset="0"/>
                <a:ea typeface="Calibri" panose="020F0502020204030204" pitchFamily="34" charset="0"/>
                <a:cs typeface="Calibri" panose="020F0502020204030204" pitchFamily="34" charset="0"/>
              </a:rPr>
              <a:t>Ν. 4024/2011 αναστέλλεται η εφαρμογή της αρχής της εύνοιας σε περίπτωση συρροής επιχειρησιακών κλαδικών ΣΣΕ καθώς και της επέκτασης των κλαδικών και </a:t>
            </a:r>
            <a:r>
              <a:rPr lang="el-GR" sz="1900" dirty="0" err="1">
                <a:effectLst/>
                <a:latin typeface="Georgia" panose="02040502050405020303" pitchFamily="18" charset="0"/>
                <a:ea typeface="Calibri" panose="020F0502020204030204" pitchFamily="34" charset="0"/>
                <a:cs typeface="Calibri" panose="020F0502020204030204" pitchFamily="34" charset="0"/>
              </a:rPr>
              <a:t>ομοιεπαγγελματικών</a:t>
            </a:r>
            <a:r>
              <a:rPr lang="el-GR" sz="1900" dirty="0">
                <a:effectLst/>
                <a:latin typeface="Georgia" panose="02040502050405020303" pitchFamily="18" charset="0"/>
                <a:ea typeface="Calibri" panose="020F0502020204030204" pitchFamily="34" charset="0"/>
                <a:cs typeface="Calibri" panose="020F0502020204030204" pitchFamily="34" charset="0"/>
              </a:rPr>
              <a:t> ΣΣΕ μέχρι το τέλος του 2015. για την υπογραφή επιχειρησιακών ΣΣΕ παρέχεται η δυνατότητα και σε ενώσεις προσώπων</a:t>
            </a:r>
          </a:p>
          <a:p>
            <a:r>
              <a:rPr lang="el-GR" sz="1900" dirty="0">
                <a:effectLst/>
                <a:latin typeface="Georgia" panose="02040502050405020303" pitchFamily="18" charset="0"/>
                <a:ea typeface="Calibri" panose="020F0502020204030204" pitchFamily="34" charset="0"/>
                <a:cs typeface="Calibri" panose="020F0502020204030204" pitchFamily="34" charset="0"/>
              </a:rPr>
              <a:t>Ν. 4046/2012 τίθεται σε εφαρμογή η ΠΥΣ της 12/2/2012 : μείωση του γενικού κατώτατου μισθού κατά 22%, μείωση του γενικού κατώτατου μισθού κατά 32% για τους νέους μέχρι 25 ετών, δυνατότητα για άμεση προσαρμογή των μισθών στα νέα γενικά κατώτατα όρια χωρίς τη συναίνεση του εργαζομένου, αναστολής των αυξήσεων σε επιδόματα </a:t>
            </a:r>
            <a:r>
              <a:rPr lang="el-GR" sz="1900" dirty="0" err="1">
                <a:effectLst/>
                <a:latin typeface="Georgia" panose="02040502050405020303" pitchFamily="18" charset="0"/>
                <a:ea typeface="Calibri" panose="020F0502020204030204" pitchFamily="34" charset="0"/>
                <a:cs typeface="Calibri" panose="020F0502020204030204" pitchFamily="34" charset="0"/>
              </a:rPr>
              <a:t>πολυετίας</a:t>
            </a:r>
            <a:r>
              <a:rPr lang="el-GR" sz="1900" dirty="0">
                <a:effectLst/>
                <a:latin typeface="Georgia" panose="02040502050405020303" pitchFamily="18" charset="0"/>
                <a:ea typeface="Calibri" panose="020F0502020204030204" pitchFamily="34" charset="0"/>
                <a:cs typeface="Calibri" panose="020F0502020204030204" pitchFamily="34" charset="0"/>
              </a:rPr>
              <a:t> μέχρι τη μείωση του ποσοστού ανεργίας κάτω από το 10%, μειώνεται ο χρόνος </a:t>
            </a:r>
            <a:r>
              <a:rPr lang="el-GR" sz="1900" dirty="0" err="1">
                <a:effectLst/>
                <a:latin typeface="Georgia" panose="02040502050405020303" pitchFamily="18" charset="0"/>
                <a:ea typeface="Calibri" panose="020F0502020204030204" pitchFamily="34" charset="0"/>
                <a:cs typeface="Calibri" panose="020F0502020204030204" pitchFamily="34" charset="0"/>
              </a:rPr>
              <a:t>μετενέργειας</a:t>
            </a:r>
            <a:r>
              <a:rPr lang="el-GR" sz="1900" dirty="0">
                <a:effectLst/>
                <a:latin typeface="Georgia" panose="02040502050405020303" pitchFamily="18" charset="0"/>
                <a:ea typeface="Calibri" panose="020F0502020204030204" pitchFamily="34" charset="0"/>
                <a:cs typeface="Calibri" panose="020F0502020204030204" pitchFamily="34" charset="0"/>
              </a:rPr>
              <a:t> της ΣΣΕ μετά τη λήξη της, από 6 σε 3 μήνες</a:t>
            </a:r>
          </a:p>
        </p:txBody>
      </p:sp>
    </p:spTree>
    <p:extLst>
      <p:ext uri="{BB962C8B-B14F-4D97-AF65-F5344CB8AC3E}">
        <p14:creationId xmlns:p14="http://schemas.microsoft.com/office/powerpoint/2010/main" val="14632321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dirty="0">
                <a:solidFill>
                  <a:srgbClr val="EBEBEB"/>
                </a:solidFill>
              </a:rPr>
              <a:t>ΣΔ στην Ελλάδα κατά την περίοδο της κρίσης </a:t>
            </a:r>
            <a:br>
              <a:rPr lang="el-GR" sz="3200" dirty="0">
                <a:solidFill>
                  <a:srgbClr val="EBEBEB"/>
                </a:solidFill>
              </a:rPr>
            </a:br>
            <a:r>
              <a:rPr lang="el-GR" sz="3200" dirty="0" err="1">
                <a:solidFill>
                  <a:srgbClr val="EBEBEB"/>
                </a:solidFill>
              </a:rPr>
              <a:t>Μνημονιακοί</a:t>
            </a:r>
            <a:r>
              <a:rPr lang="el-GR" sz="3200" dirty="0">
                <a:solidFill>
                  <a:srgbClr val="EBEBEB"/>
                </a:solidFill>
              </a:rPr>
              <a:t> νόμοι</a:t>
            </a:r>
            <a:endParaRPr lang="en-US" sz="3200" dirty="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Autofit/>
          </a:bodyPr>
          <a:lstStyle/>
          <a:p>
            <a:r>
              <a:rPr lang="el-GR" sz="1900" dirty="0">
                <a:effectLst/>
                <a:latin typeface="Georgia" panose="02040502050405020303" pitchFamily="18" charset="0"/>
                <a:ea typeface="Calibri" panose="020F0502020204030204" pitchFamily="34" charset="0"/>
                <a:cs typeface="Calibri" panose="020F0502020204030204" pitchFamily="34" charset="0"/>
              </a:rPr>
              <a:t>Ν. 4093/2012 :  γενικοί κατώτατοι μισθοί θα ορίζονται με υπουργική απόφαση έπειτα από διαβούλευση με τους «κοινωνικούς εταίρους», περιορίζεται ο ρόλος της ΕΓΣΣΕ αφού καταργείται η καθολική και υποχρεωτική εφαρμογή των μισθολογικών όρων της που δεσμεύουν πλέον τις επιχειρήσεις μέλη των εργοδοτικών οργανώσεων που τη συνυπογράφουν, ΣΣΕ μπορούν να καταλήγουν και σε δυσμενέστερους μισθολογικούς όρους από εκείνους της ΕΓΣΣΕ μέχρι τα κατώτατα επίπεδα αμοιβών</a:t>
            </a:r>
          </a:p>
          <a:p>
            <a:r>
              <a:rPr lang="el-GR" sz="1900" dirty="0">
                <a:effectLst/>
                <a:latin typeface="Georgia" panose="02040502050405020303" pitchFamily="18" charset="0"/>
                <a:ea typeface="Calibri" panose="020F0502020204030204" pitchFamily="34" charset="0"/>
                <a:cs typeface="Calibri" panose="020F0502020204030204" pitchFamily="34" charset="0"/>
              </a:rPr>
              <a:t>Ν. 4472/2017  : διατηρείται η αναστολή της επέκτασης των κλαδικών και των </a:t>
            </a:r>
            <a:r>
              <a:rPr lang="el-GR" sz="1900" dirty="0" err="1">
                <a:effectLst/>
                <a:latin typeface="Georgia" panose="02040502050405020303" pitchFamily="18" charset="0"/>
                <a:ea typeface="Calibri" panose="020F0502020204030204" pitchFamily="34" charset="0"/>
                <a:cs typeface="Calibri" panose="020F0502020204030204" pitchFamily="34" charset="0"/>
              </a:rPr>
              <a:t>ομοιεπαγγελματικών</a:t>
            </a:r>
            <a:r>
              <a:rPr lang="el-GR" sz="1900" dirty="0">
                <a:effectLst/>
                <a:latin typeface="Georgia" panose="02040502050405020303" pitchFamily="18" charset="0"/>
                <a:ea typeface="Calibri" panose="020F0502020204030204" pitchFamily="34" charset="0"/>
                <a:cs typeface="Calibri" panose="020F0502020204030204" pitchFamily="34" charset="0"/>
              </a:rPr>
              <a:t> ΣΣΕ/ευνοϊκότερης ρύθμισης σε περίπτωση συρροής των συλλογικών ΣΣΕ μέχρι το τέλος του προγράμματος οικονομικής προσαρμογής</a:t>
            </a:r>
          </a:p>
        </p:txBody>
      </p:sp>
    </p:spTree>
    <p:extLst>
      <p:ext uri="{BB962C8B-B14F-4D97-AF65-F5344CB8AC3E}">
        <p14:creationId xmlns:p14="http://schemas.microsoft.com/office/powerpoint/2010/main" val="34320279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2400" dirty="0">
                <a:solidFill>
                  <a:srgbClr val="EBEBEB"/>
                </a:solidFill>
              </a:rPr>
              <a:t>Σύστημα των συλλογικών διαπραγματεύσεων</a:t>
            </a:r>
            <a:br>
              <a:rPr lang="el-GR" sz="2400" dirty="0">
                <a:solidFill>
                  <a:srgbClr val="EBEBEB"/>
                </a:solidFill>
              </a:rPr>
            </a:br>
            <a:r>
              <a:rPr lang="el-GR" sz="2400" dirty="0">
                <a:solidFill>
                  <a:srgbClr val="EBEBEB"/>
                </a:solidFill>
              </a:rPr>
              <a:t>στη «</a:t>
            </a:r>
            <a:r>
              <a:rPr lang="el-GR" sz="2400" dirty="0" err="1">
                <a:solidFill>
                  <a:srgbClr val="EBEBEB"/>
                </a:solidFill>
              </a:rPr>
              <a:t>μεταμνημονιακή</a:t>
            </a:r>
            <a:r>
              <a:rPr lang="el-GR" sz="2400" dirty="0">
                <a:solidFill>
                  <a:srgbClr val="EBEBEB"/>
                </a:solidFill>
              </a:rPr>
              <a:t>» περίοδο</a:t>
            </a:r>
            <a:endParaRPr lang="en-US" sz="2400" dirty="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Autofit/>
          </a:bodyPr>
          <a:lstStyle/>
          <a:p>
            <a:r>
              <a:rPr lang="el-GR" sz="1900" dirty="0">
                <a:effectLst/>
                <a:latin typeface="Georgia" panose="02040502050405020303" pitchFamily="18" charset="0"/>
                <a:ea typeface="Calibri" panose="020F0502020204030204" pitchFamily="34" charset="0"/>
                <a:cs typeface="Calibri" panose="020F0502020204030204" pitchFamily="34" charset="0"/>
              </a:rPr>
              <a:t>Με τη λήξη των Μνημονίων επανέρχονται οι δύο βασικές αρχές των ΣΣΕ : της επεκτασιμότητας και της εύνοιας των ΣΣΕ</a:t>
            </a:r>
          </a:p>
          <a:p>
            <a:r>
              <a:rPr lang="el-GR" sz="1900" dirty="0">
                <a:effectLst/>
                <a:latin typeface="Georgia" panose="02040502050405020303" pitchFamily="18" charset="0"/>
                <a:ea typeface="Calibri" panose="020F0502020204030204" pitchFamily="34" charset="0"/>
                <a:cs typeface="Calibri" panose="020F0502020204030204" pitchFamily="34" charset="0"/>
              </a:rPr>
              <a:t>Εντούτοις, με Ν. 4635/2019 «Επενδύω στην Ελλάδα και άλλες διατάξεις» : εισαγωγή περιορισμών στην αρχή της επεκτασιμότητας των ΣΣΕ, η επέκταση των κλαδικών και των </a:t>
            </a:r>
            <a:r>
              <a:rPr lang="el-GR" sz="1900" dirty="0" err="1">
                <a:effectLst/>
                <a:latin typeface="Georgia" panose="02040502050405020303" pitchFamily="18" charset="0"/>
                <a:ea typeface="Calibri" panose="020F0502020204030204" pitchFamily="34" charset="0"/>
                <a:cs typeface="Calibri" panose="020F0502020204030204" pitchFamily="34" charset="0"/>
              </a:rPr>
              <a:t>ομοιεπαγγελματικών</a:t>
            </a:r>
            <a:r>
              <a:rPr lang="el-GR" sz="1900" dirty="0">
                <a:effectLst/>
                <a:latin typeface="Georgia" panose="02040502050405020303" pitchFamily="18" charset="0"/>
                <a:ea typeface="Calibri" panose="020F0502020204030204" pitchFamily="34" charset="0"/>
                <a:cs typeface="Calibri" panose="020F0502020204030204" pitchFamily="34" charset="0"/>
              </a:rPr>
              <a:t> </a:t>
            </a:r>
            <a:r>
              <a:rPr lang="el-GR" sz="1900" dirty="0">
                <a:latin typeface="Georgia" panose="02040502050405020303" pitchFamily="18" charset="0"/>
                <a:ea typeface="Calibri" panose="020F0502020204030204" pitchFamily="34" charset="0"/>
                <a:cs typeface="Calibri" panose="020F0502020204030204" pitchFamily="34" charset="0"/>
              </a:rPr>
              <a:t>ΣΣΕ α</a:t>
            </a:r>
            <a:r>
              <a:rPr lang="el-GR" sz="1900" dirty="0">
                <a:effectLst/>
                <a:latin typeface="Georgia" panose="02040502050405020303" pitchFamily="18" charset="0"/>
                <a:ea typeface="Calibri" panose="020F0502020204030204" pitchFamily="34" charset="0"/>
                <a:cs typeface="Calibri" panose="020F0502020204030204" pitchFamily="34" charset="0"/>
              </a:rPr>
              <a:t>παιτεί τεκμηριωμένη θέση για τις μη αρνητικές συνέπειές της στην ανταγωνιστικότητα και στην απασχόληση, ο Υπουργός Εργασίας μπορεί να εξαιρεί από την επέκταση των ΣΣΕ επιχειρήσεις που αντιμετωπίζουν σοβαρά οικονομικά προβλήματα, δυνατότητα αποφυγής της επέκτασης, έπειτα από ρήτρα εξαίρεσης</a:t>
            </a:r>
          </a:p>
        </p:txBody>
      </p:sp>
    </p:spTree>
    <p:extLst>
      <p:ext uri="{BB962C8B-B14F-4D97-AF65-F5344CB8AC3E}">
        <p14:creationId xmlns:p14="http://schemas.microsoft.com/office/powerpoint/2010/main" val="28061462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2400" dirty="0">
                <a:solidFill>
                  <a:srgbClr val="EBEBEB"/>
                </a:solidFill>
              </a:rPr>
              <a:t>Σύστημα των συλλογικών διαπραγματεύσεων</a:t>
            </a:r>
            <a:br>
              <a:rPr lang="el-GR" sz="2400" dirty="0">
                <a:solidFill>
                  <a:srgbClr val="EBEBEB"/>
                </a:solidFill>
              </a:rPr>
            </a:br>
            <a:r>
              <a:rPr lang="el-GR" sz="2400" dirty="0">
                <a:solidFill>
                  <a:srgbClr val="EBEBEB"/>
                </a:solidFill>
              </a:rPr>
              <a:t>στη «</a:t>
            </a:r>
            <a:r>
              <a:rPr lang="el-GR" sz="2400" dirty="0" err="1">
                <a:solidFill>
                  <a:srgbClr val="EBEBEB"/>
                </a:solidFill>
              </a:rPr>
              <a:t>μεταμνημονιακή</a:t>
            </a:r>
            <a:r>
              <a:rPr lang="el-GR" sz="2400" dirty="0">
                <a:solidFill>
                  <a:srgbClr val="EBEBEB"/>
                </a:solidFill>
              </a:rPr>
              <a:t>» περίοδο</a:t>
            </a:r>
            <a:endParaRPr lang="en-US" sz="2400" dirty="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Autofit/>
          </a:bodyPr>
          <a:lstStyle/>
          <a:p>
            <a:r>
              <a:rPr lang="el-GR" sz="1900" dirty="0">
                <a:effectLst/>
                <a:latin typeface="Georgia" panose="02040502050405020303" pitchFamily="18" charset="0"/>
                <a:ea typeface="Calibri" panose="020F0502020204030204" pitchFamily="34" charset="0"/>
                <a:cs typeface="Calibri" panose="020F0502020204030204" pitchFamily="34" charset="0"/>
              </a:rPr>
              <a:t>Με τη λήξη των Μνημονίων επανέρχονται οι δύο βασικές αρχές των ΣΣΕ : της επεκτασιμότητας και της εύνοιας των ΣΣΕ</a:t>
            </a:r>
          </a:p>
          <a:p>
            <a:r>
              <a:rPr lang="el-GR" sz="1900" dirty="0">
                <a:effectLst/>
                <a:latin typeface="Georgia" panose="02040502050405020303" pitchFamily="18" charset="0"/>
                <a:ea typeface="Calibri" panose="020F0502020204030204" pitchFamily="34" charset="0"/>
                <a:cs typeface="Calibri" panose="020F0502020204030204" pitchFamily="34" charset="0"/>
              </a:rPr>
              <a:t>Εντούτοις, με Ν. 4635/2019 «Επενδύω στην Ελλάδα και άλλες διατάξεις» : εισαγωγή περιορισμών στην αρχή της επεκτασιμότητας των ΣΣΕ, η επέκταση των κλαδικών και των </a:t>
            </a:r>
            <a:r>
              <a:rPr lang="el-GR" sz="1900" dirty="0" err="1">
                <a:effectLst/>
                <a:latin typeface="Georgia" panose="02040502050405020303" pitchFamily="18" charset="0"/>
                <a:ea typeface="Calibri" panose="020F0502020204030204" pitchFamily="34" charset="0"/>
                <a:cs typeface="Calibri" panose="020F0502020204030204" pitchFamily="34" charset="0"/>
              </a:rPr>
              <a:t>ομοιεπαγγελματικών</a:t>
            </a:r>
            <a:r>
              <a:rPr lang="el-GR" sz="1900" dirty="0">
                <a:effectLst/>
                <a:latin typeface="Georgia" panose="02040502050405020303" pitchFamily="18" charset="0"/>
                <a:ea typeface="Calibri" panose="020F0502020204030204" pitchFamily="34" charset="0"/>
                <a:cs typeface="Calibri" panose="020F0502020204030204" pitchFamily="34" charset="0"/>
              </a:rPr>
              <a:t> </a:t>
            </a:r>
            <a:r>
              <a:rPr lang="el-GR" sz="1900" dirty="0">
                <a:latin typeface="Georgia" panose="02040502050405020303" pitchFamily="18" charset="0"/>
                <a:ea typeface="Calibri" panose="020F0502020204030204" pitchFamily="34" charset="0"/>
                <a:cs typeface="Calibri" panose="020F0502020204030204" pitchFamily="34" charset="0"/>
              </a:rPr>
              <a:t>ΣΣΕ α</a:t>
            </a:r>
            <a:r>
              <a:rPr lang="el-GR" sz="1900" dirty="0">
                <a:effectLst/>
                <a:latin typeface="Georgia" panose="02040502050405020303" pitchFamily="18" charset="0"/>
                <a:ea typeface="Calibri" panose="020F0502020204030204" pitchFamily="34" charset="0"/>
                <a:cs typeface="Calibri" panose="020F0502020204030204" pitchFamily="34" charset="0"/>
              </a:rPr>
              <a:t>παιτεί τεκμηριωμένη θέση για τις μη αρνητικές συνέπειές της στην ανταγωνιστικότητα και στην απασχόληση, ο Υπουργός Εργασίας μπορεί να εξαιρεί από την επέκταση των ΣΣΕ επιχειρήσεις που αντιμετωπίζουν σοβαρά οικονομικά προβλήματα, δυνατότητα αποφυγής της επέκτασης, έπειτα από ρήτρα εξαίρεσης</a:t>
            </a:r>
          </a:p>
        </p:txBody>
      </p:sp>
    </p:spTree>
    <p:extLst>
      <p:ext uri="{BB962C8B-B14F-4D97-AF65-F5344CB8AC3E}">
        <p14:creationId xmlns:p14="http://schemas.microsoft.com/office/powerpoint/2010/main" val="1887970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a:solidFill>
                  <a:srgbClr val="EBEBEB"/>
                </a:solidFill>
              </a:rPr>
              <a:t>Ιστορική εξέλιξη </a:t>
            </a:r>
            <a:endParaRPr lang="en-US" sz="320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rmAutofit/>
          </a:bodyPr>
          <a:lstStyle/>
          <a:p>
            <a:pPr>
              <a:lnSpc>
                <a:spcPct val="90000"/>
              </a:lnSpc>
            </a:pPr>
            <a:r>
              <a:rPr lang="el-GR" sz="1900">
                <a:latin typeface="+mj-lt"/>
              </a:rPr>
              <a:t>Η εμφάνιση των συλλογικών εργασιακών σχέσεων : κοινωνική κατάκτηση υπό την επίδραση της πάλης του εργατικού κινήματος. </a:t>
            </a:r>
          </a:p>
          <a:p>
            <a:pPr>
              <a:lnSpc>
                <a:spcPct val="90000"/>
              </a:lnSpc>
            </a:pPr>
            <a:r>
              <a:rPr lang="el-GR" sz="1900">
                <a:latin typeface="+mj-lt"/>
              </a:rPr>
              <a:t>Η τυπική αναγνώριση των συλλογικών εργασιακών δικαιωμάτων διεθνώς : με χρονική απόσταση σε σχεση με την εμφάνιση των σχετικών κοινωνικών φαινομένων</a:t>
            </a:r>
          </a:p>
          <a:p>
            <a:pPr>
              <a:lnSpc>
                <a:spcPct val="90000"/>
              </a:lnSpc>
            </a:pPr>
            <a:r>
              <a:rPr lang="el-GR" sz="1900">
                <a:latin typeface="+mj-lt"/>
              </a:rPr>
              <a:t>Θα περάσει πολύς καιρός ώστε η άτυπη, παράνομη συλλογική δράση να εξελιχθεί σε νόμιμο δικαίωμα. </a:t>
            </a:r>
          </a:p>
          <a:p>
            <a:pPr>
              <a:lnSpc>
                <a:spcPct val="90000"/>
              </a:lnSpc>
            </a:pPr>
            <a:r>
              <a:rPr lang="el-GR" sz="1900">
                <a:latin typeface="+mj-lt"/>
              </a:rPr>
              <a:t>Αναπτυγμένες βιομηχανικές χώρες : συνδικαλιστικό δικαίωμα αναγνωρίζεται από τη δεκαετία του 1860 και μετά </a:t>
            </a:r>
          </a:p>
          <a:p>
            <a:pPr>
              <a:lnSpc>
                <a:spcPct val="90000"/>
              </a:lnSpc>
            </a:pPr>
            <a:r>
              <a:rPr lang="el-GR" sz="1900">
                <a:latin typeface="+mj-lt"/>
              </a:rPr>
              <a:t>Ελλάδα : το πρώτο συνδικάτο στους εργάτες ξυλουργούς των ναυπηγείων της Σύρου </a:t>
            </a:r>
          </a:p>
          <a:p>
            <a:pPr>
              <a:lnSpc>
                <a:spcPct val="90000"/>
              </a:lnSpc>
            </a:pPr>
            <a:r>
              <a:rPr lang="el-GR" sz="1900">
                <a:latin typeface="+mj-lt"/>
              </a:rPr>
              <a:t>Νόμιμη λειτουργία των συνδικάτων το 1914</a:t>
            </a:r>
            <a:endParaRPr lang="en-US" sz="1900" dirty="0">
              <a:latin typeface="+mj-lt"/>
            </a:endParaRPr>
          </a:p>
        </p:txBody>
      </p:sp>
    </p:spTree>
    <p:extLst>
      <p:ext uri="{BB962C8B-B14F-4D97-AF65-F5344CB8AC3E}">
        <p14:creationId xmlns:p14="http://schemas.microsoft.com/office/powerpoint/2010/main" val="3114857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a:solidFill>
                  <a:srgbClr val="EBEBEB"/>
                </a:solidFill>
              </a:rPr>
              <a:t>Ιστορική εξέλιξη </a:t>
            </a:r>
            <a:endParaRPr lang="en-US" sz="320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rmAutofit/>
          </a:bodyPr>
          <a:lstStyle/>
          <a:p>
            <a:pPr>
              <a:lnSpc>
                <a:spcPct val="90000"/>
              </a:lnSpc>
            </a:pPr>
            <a:r>
              <a:rPr lang="el-GR" sz="1600" dirty="0">
                <a:latin typeface="+mj-lt"/>
              </a:rPr>
              <a:t>ΣΣΕ : αρχικά, οι συμφωνίες μεταξύ εργοδοτών και συλλογικοτήτων της εργατικής τάξης = άτυπες χωρίς νομικό πλαίσιο. (=αποτέλεσμα υποχωρήσεων της εργοδοσίας έπειτα από απεργιακές πιέσεις)</a:t>
            </a:r>
          </a:p>
          <a:p>
            <a:pPr>
              <a:lnSpc>
                <a:spcPct val="90000"/>
              </a:lnSpc>
            </a:pPr>
            <a:r>
              <a:rPr lang="el-GR" sz="1600" i="1" dirty="0">
                <a:latin typeface="+mj-lt"/>
              </a:rPr>
              <a:t>«Οι συμφωνίες αυτές, επειδή δεν συνεπάγονταν νομικές δεσμεύσεις, συνοδεύονταν συχνά από υπαναχωρήσεις μεγάλου μέρους εργοδοτών από τη στιγμή που είχαν άτυπο χαρακτήρα. Ωστόσο, στον αγγλοσαξονικό χώρο παρατηρείται εντονότερα η συμμόρφωση σε αυτές τις άτυπες συμφωνίες που, σε συνδυασμό με την πίεση των συνδικάτων, αποτελούν ακόμη και σήμερα εθιμικό δίκαιο υπό το καθεστώς της «συμφωνίας κυρίων». </a:t>
            </a:r>
          </a:p>
          <a:p>
            <a:pPr>
              <a:lnSpc>
                <a:spcPct val="90000"/>
              </a:lnSpc>
            </a:pPr>
            <a:r>
              <a:rPr lang="el-GR" sz="1600" i="1" dirty="0">
                <a:latin typeface="+mj-lt"/>
              </a:rPr>
              <a:t>1</a:t>
            </a:r>
            <a:r>
              <a:rPr lang="el-GR" sz="1600" i="1" baseline="30000" dirty="0">
                <a:latin typeface="+mj-lt"/>
              </a:rPr>
              <a:t>η</a:t>
            </a:r>
            <a:r>
              <a:rPr lang="el-GR" sz="1600" i="1" dirty="0">
                <a:latin typeface="+mj-lt"/>
              </a:rPr>
              <a:t> </a:t>
            </a:r>
            <a:r>
              <a:rPr lang="el-GR" sz="1600" dirty="0">
                <a:latin typeface="+mj-lt"/>
              </a:rPr>
              <a:t> άτυπη συλλογική συμφωνία : στα μεταξουργεία της Λυών το 1831</a:t>
            </a:r>
          </a:p>
          <a:p>
            <a:pPr>
              <a:lnSpc>
                <a:spcPct val="90000"/>
              </a:lnSpc>
            </a:pPr>
            <a:r>
              <a:rPr lang="el-GR" sz="1600" dirty="0">
                <a:latin typeface="+mj-lt"/>
              </a:rPr>
              <a:t>Μεσοπόλεμος ΣΣΕ αποκτούν το σημερινό τους περιεχόμενο</a:t>
            </a:r>
          </a:p>
          <a:p>
            <a:pPr>
              <a:lnSpc>
                <a:spcPct val="90000"/>
              </a:lnSpc>
            </a:pPr>
            <a:r>
              <a:rPr lang="el-GR" sz="1600" dirty="0">
                <a:latin typeface="+mj-lt"/>
              </a:rPr>
              <a:t>Μετά τον Β’ Παγκόσμιο Πόλεμο ψηφίζονται οι βασικές για τα συλλογικά εργασιακά δικαιώματα διεθνείς συμβάσεις εργασίας : 87/1948 για τα συνδικαλιστικά δικαιώματα, 98/1949 τις συλλογικές διαπραγματεύσεις</a:t>
            </a:r>
            <a:endParaRPr lang="en-US" sz="1600" dirty="0">
              <a:latin typeface="+mj-lt"/>
            </a:endParaRPr>
          </a:p>
        </p:txBody>
      </p:sp>
    </p:spTree>
    <p:extLst>
      <p:ext uri="{BB962C8B-B14F-4D97-AF65-F5344CB8AC3E}">
        <p14:creationId xmlns:p14="http://schemas.microsoft.com/office/powerpoint/2010/main" val="1663429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a:solidFill>
                  <a:srgbClr val="EBEBEB"/>
                </a:solidFill>
              </a:rPr>
              <a:t>Ιστορική εξέλιξη </a:t>
            </a:r>
            <a:endParaRPr lang="en-US" sz="320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rmAutofit/>
          </a:bodyPr>
          <a:lstStyle/>
          <a:p>
            <a:pPr>
              <a:lnSpc>
                <a:spcPct val="90000"/>
              </a:lnSpc>
            </a:pPr>
            <a:r>
              <a:rPr lang="el-GR" sz="1700" dirty="0">
                <a:latin typeface="+mj-lt"/>
              </a:rPr>
              <a:t>Στην Ελλάδα οι άτυπες, αρχικά, συλλογικές συμφωνίες =αποτέλεσμα των μεταξύ τους διαπραγματεύσεων έπειτα από απεργιακές κινητοποιήσεις</a:t>
            </a:r>
          </a:p>
          <a:p>
            <a:pPr>
              <a:lnSpc>
                <a:spcPct val="90000"/>
              </a:lnSpc>
            </a:pPr>
            <a:r>
              <a:rPr lang="el-GR" sz="1700" i="1" dirty="0">
                <a:latin typeface="+mj-lt"/>
              </a:rPr>
              <a:t>«Οι συμφωνίες αυτές δεν παράγουν νομικές δεσμεύσεις, με αποτέλεσμα να καταγράφονται φαινόμενα υπαναχώρησης των εργοδοτών από τα συμφωνηθέντα στην περίπτωση που κάνουν χρήση απεργοσπαστικών μηχανισμών παρακάμπτοντας τις πιέσεις των απεργών»</a:t>
            </a:r>
          </a:p>
          <a:p>
            <a:pPr>
              <a:lnSpc>
                <a:spcPct val="90000"/>
              </a:lnSpc>
            </a:pPr>
            <a:r>
              <a:rPr lang="el-GR" sz="1700" dirty="0">
                <a:latin typeface="+mj-lt"/>
              </a:rPr>
              <a:t>1914 στο πλαίσιο του νόμου 281 περί σωματείων: δυνατότητα υπογραφής «ομαδικών» συμβάσεων εργασίας για τον καθορισμό των όρων εργασίας - οι διατάξεις δεν συνοδεύονται από την αναγνώριση κανονιστικού περιεχομένου στις συμφωνίες και δεν παρουσιάζουν πρακτική εφαρμογή</a:t>
            </a:r>
          </a:p>
          <a:p>
            <a:pPr>
              <a:lnSpc>
                <a:spcPct val="90000"/>
              </a:lnSpc>
            </a:pPr>
            <a:r>
              <a:rPr lang="el-GR" sz="1700" dirty="0">
                <a:latin typeface="+mj-lt"/>
              </a:rPr>
              <a:t>Αναγκαστικοί Νόμοι (ΑΝ) 16/20 και 16/21-11-1935 για διαδικασία επίλυσης συλλογικών διαφορών και υπογραφής συλλογικών συμβάσεων με στόχο να υποχωρήσουν οι έντονες εργατικές κινητοποιήσεις της περιόδου 1932-1935 και να αντιμετωπιστεί η αναρχία.</a:t>
            </a:r>
            <a:endParaRPr lang="en-US" sz="1700" dirty="0">
              <a:latin typeface="+mj-lt"/>
            </a:endParaRPr>
          </a:p>
        </p:txBody>
      </p:sp>
    </p:spTree>
    <p:extLst>
      <p:ext uri="{BB962C8B-B14F-4D97-AF65-F5344CB8AC3E}">
        <p14:creationId xmlns:p14="http://schemas.microsoft.com/office/powerpoint/2010/main" val="1662072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a:solidFill>
                  <a:srgbClr val="EBEBEB"/>
                </a:solidFill>
              </a:rPr>
              <a:t>Ιστορική εξέλιξη </a:t>
            </a:r>
            <a:endParaRPr lang="en-US" sz="320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rmAutofit/>
          </a:bodyPr>
          <a:lstStyle/>
          <a:p>
            <a:r>
              <a:rPr lang="el-GR" sz="2000">
                <a:latin typeface="+mj-lt"/>
              </a:rPr>
              <a:t>επιβάλλεται η υποχρεωτική διαιτησία  με παραπομπή της συλλογικής διαφοράς σε επιτροπή διαιτησίας υπό την προεδρία δικαστικού</a:t>
            </a:r>
          </a:p>
          <a:p>
            <a:r>
              <a:rPr lang="el-GR" sz="2000">
                <a:latin typeface="+mj-lt"/>
              </a:rPr>
              <a:t>Η προσφυγή στη διαιτησία συνοδεύεται και από την απαγόρευση της κήρυξης ή της συνέχισης της απεργίας με την απειλή αυστηρών αστικών και ποινικών κυρώσεων </a:t>
            </a:r>
          </a:p>
          <a:p>
            <a:pPr>
              <a:tabLst>
                <a:tab pos="10402888" algn="l"/>
              </a:tabLst>
            </a:pPr>
            <a:r>
              <a:rPr lang="el-GR" sz="2000">
                <a:latin typeface="+mj-lt"/>
              </a:rPr>
              <a:t>‘Αρα  η καθιέρωση των συλλογικών συμβάσεων στην Ελλάδα: περισσότερο είναι μέσο καταστολής των απεργιακών κινητοποιήσεων</a:t>
            </a:r>
            <a:endParaRPr lang="en-US" sz="2000">
              <a:latin typeface="+mj-lt"/>
            </a:endParaRPr>
          </a:p>
        </p:txBody>
      </p:sp>
    </p:spTree>
    <p:extLst>
      <p:ext uri="{BB962C8B-B14F-4D97-AF65-F5344CB8AC3E}">
        <p14:creationId xmlns:p14="http://schemas.microsoft.com/office/powerpoint/2010/main" val="856206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a:solidFill>
                  <a:srgbClr val="EBEBEB"/>
                </a:solidFill>
              </a:rPr>
              <a:t>Ιστορική εξέλιξη </a:t>
            </a:r>
            <a:endParaRPr lang="en-US" sz="320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rmAutofit/>
          </a:bodyPr>
          <a:lstStyle/>
          <a:p>
            <a:r>
              <a:rPr lang="el-GR" sz="2000" dirty="0">
                <a:latin typeface="+mj-lt"/>
              </a:rPr>
              <a:t>Οι παραπάνω διατάξεις τίθενται σε εφαρμογή με το Βασιλικό Διάταγμα (ΒΔ) 18/6-1/8/1936 από την κυβέρνηση Μεταξά για να αποφευχθεί η γενική απεργία που είχε εξαγγελθεί για τις 5/8/1946, </a:t>
            </a:r>
          </a:p>
          <a:p>
            <a:r>
              <a:rPr lang="el-GR" sz="2000" dirty="0">
                <a:latin typeface="+mj-lt"/>
              </a:rPr>
              <a:t>Για να περιοριστούν οι λαϊκές αντιδράσεις, η </a:t>
            </a:r>
            <a:r>
              <a:rPr lang="el-GR" sz="2000" dirty="0" err="1">
                <a:latin typeface="+mj-lt"/>
              </a:rPr>
              <a:t>μεταξική</a:t>
            </a:r>
            <a:r>
              <a:rPr lang="el-GR" sz="2000" dirty="0">
                <a:latin typeface="+mj-lt"/>
              </a:rPr>
              <a:t> δικτατορία επιβάλλει στις 12/8/1936 την υπογραφή δύο ΕΓΣΣΕ οι οποίες συνεπάγονταν σημαντικές αυξήσεις</a:t>
            </a:r>
          </a:p>
          <a:p>
            <a:r>
              <a:rPr lang="el-GR" sz="2000" dirty="0">
                <a:latin typeface="+mj-lt"/>
              </a:rPr>
              <a:t>Ο θεσμός των συλλογικών συμβάσεων υφίσταται σοβαρό πλήγμα από τις πρώτες μεταπολεμικές κυβερνήσεις, που ενισχύουν τον παρεμβατικό ρόλο του κράτους στη διαμόρφωση των μισθών</a:t>
            </a:r>
            <a:endParaRPr lang="en-US" sz="2000" dirty="0">
              <a:latin typeface="+mj-lt"/>
            </a:endParaRPr>
          </a:p>
        </p:txBody>
      </p:sp>
    </p:spTree>
    <p:extLst>
      <p:ext uri="{BB962C8B-B14F-4D97-AF65-F5344CB8AC3E}">
        <p14:creationId xmlns:p14="http://schemas.microsoft.com/office/powerpoint/2010/main" val="3416633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a:solidFill>
                  <a:srgbClr val="EBEBEB"/>
                </a:solidFill>
              </a:rPr>
              <a:t>Ιστορική εξέλιξη </a:t>
            </a:r>
            <a:endParaRPr lang="en-US" sz="320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rmAutofit lnSpcReduction="10000"/>
          </a:bodyPr>
          <a:lstStyle/>
          <a:p>
            <a:r>
              <a:rPr lang="el-GR" sz="2000" dirty="0">
                <a:latin typeface="+mj-lt"/>
              </a:rPr>
              <a:t>Ν. 3239/1955. </a:t>
            </a:r>
          </a:p>
          <a:p>
            <a:r>
              <a:rPr lang="el-GR" sz="2000" dirty="0">
                <a:latin typeface="+mj-lt"/>
              </a:rPr>
              <a:t>το αντικείμενο των συλλογικών συμβάσεων περιορίζεται στους όρους, στις συνθήκες εργασίας και αμοιβές των εργαζομένων </a:t>
            </a:r>
          </a:p>
          <a:p>
            <a:r>
              <a:rPr lang="el-GR" sz="2000" dirty="0">
                <a:latin typeface="+mj-lt"/>
              </a:rPr>
              <a:t>άρθρο 9 θεσπίζεται η υποχρεωτική διαιτησία στην περίπτωση της μη συμφωνίας των δύο μερών. </a:t>
            </a:r>
          </a:p>
          <a:p>
            <a:r>
              <a:rPr lang="el-GR" sz="2000" dirty="0">
                <a:latin typeface="+mj-lt"/>
              </a:rPr>
              <a:t>Το διαιτητικό δικαστήριο : ισομερή σύνθεση εκπροσώπων εργαζομένων –εργοδοτών +  πρόεδρο τακτικό δικαστή + συμμετοχή εκπροσώπου του Υπουργείου Εργασίας</a:t>
            </a:r>
          </a:p>
          <a:p>
            <a:r>
              <a:rPr lang="el-GR" sz="2000" dirty="0">
                <a:latin typeface="+mj-lt"/>
              </a:rPr>
              <a:t>παραπομπή στη διαιτησία= αρμοδιότητα του Υπουργού Εργασίας και συνεπάγεται την αναστολή των απεργιών για 45 ημέρες </a:t>
            </a:r>
          </a:p>
          <a:p>
            <a:r>
              <a:rPr lang="el-GR" sz="2000" dirty="0">
                <a:latin typeface="+mj-lt"/>
              </a:rPr>
              <a:t>Συνέχιση της απεργίας : απολύσεις των απεργών + ποινικές καταδίκες</a:t>
            </a:r>
            <a:endParaRPr lang="en-US" sz="2000" dirty="0">
              <a:latin typeface="+mj-lt"/>
            </a:endParaRPr>
          </a:p>
        </p:txBody>
      </p:sp>
    </p:spTree>
    <p:extLst>
      <p:ext uri="{BB962C8B-B14F-4D97-AF65-F5344CB8AC3E}">
        <p14:creationId xmlns:p14="http://schemas.microsoft.com/office/powerpoint/2010/main" val="2100507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994087" y="1130603"/>
            <a:ext cx="3342442" cy="4596794"/>
          </a:xfrm>
        </p:spPr>
        <p:txBody>
          <a:bodyPr anchor="ctr">
            <a:normAutofit/>
          </a:bodyPr>
          <a:lstStyle/>
          <a:p>
            <a:r>
              <a:rPr lang="el-GR" sz="3200" dirty="0">
                <a:solidFill>
                  <a:srgbClr val="EBEBEB"/>
                </a:solidFill>
              </a:rPr>
              <a:t>Ν. 1876/90</a:t>
            </a:r>
            <a:endParaRPr lang="en-US" sz="3200" dirty="0">
              <a:solidFill>
                <a:srgbClr val="EBEBEB"/>
              </a:solidFill>
            </a:endParaRPr>
          </a:p>
        </p:txBody>
      </p:sp>
      <p:sp>
        <p:nvSpPr>
          <p:cNvPr id="3" name="Content Placeholder 2"/>
          <p:cNvSpPr>
            <a:spLocks noGrp="1"/>
          </p:cNvSpPr>
          <p:nvPr>
            <p:ph idx="1"/>
          </p:nvPr>
        </p:nvSpPr>
        <p:spPr>
          <a:xfrm>
            <a:off x="5290077" y="437513"/>
            <a:ext cx="5502614" cy="5954325"/>
          </a:xfrm>
        </p:spPr>
        <p:txBody>
          <a:bodyPr anchor="ctr">
            <a:normAutofit/>
          </a:bodyPr>
          <a:lstStyle/>
          <a:p>
            <a:r>
              <a:rPr lang="el-GR" sz="2000" dirty="0">
                <a:latin typeface="+mj-lt"/>
              </a:rPr>
              <a:t>Ν. 1876/1990 της οικουμενικής κυβέρνησης Ζολώτα :  αναθεωρεί τον αναχρονιστικό Ν. 3239/55</a:t>
            </a:r>
          </a:p>
          <a:p>
            <a:r>
              <a:rPr lang="el-GR" sz="2000" dirty="0">
                <a:latin typeface="+mj-lt"/>
              </a:rPr>
              <a:t>Πλήρης αναγνώριση του δικαιώματος στις συλλογικές διαπραγματεύσεις παράλληλα με την υποχρέωση του εργοδότη σε διαπραγμάτευση (</a:t>
            </a:r>
          </a:p>
          <a:p>
            <a:r>
              <a:rPr lang="el-GR" sz="2000" dirty="0">
                <a:latin typeface="+mj-lt"/>
              </a:rPr>
              <a:t>Επέκταση της εφαρμογής των συλλογικών διαπραγματεύσεων και πέραν της τυπικής εξαρτημένης εργασίας, σε εργαζομένους που φέρουν τα χαρακτηριστικά της ουσιαστικής εξάρτησης από εργοδότη </a:t>
            </a:r>
          </a:p>
          <a:p>
            <a:r>
              <a:rPr lang="el-GR" sz="2000" dirty="0">
                <a:latin typeface="+mj-lt"/>
              </a:rPr>
              <a:t>Διεύρυνση του περιεχομένου των συλλογικών διαπραγματεύσεων πέραν των μισθολογικών θεμάτων</a:t>
            </a:r>
            <a:endParaRPr lang="en-US" sz="2000" dirty="0">
              <a:latin typeface="+mj-lt"/>
            </a:endParaRPr>
          </a:p>
        </p:txBody>
      </p:sp>
    </p:spTree>
    <p:extLst>
      <p:ext uri="{BB962C8B-B14F-4D97-AF65-F5344CB8AC3E}">
        <p14:creationId xmlns:p14="http://schemas.microsoft.com/office/powerpoint/2010/main" val="3638556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ίθουσα συσκέψεων &quot;Ιόν&quot;">
  <a:themeElements>
    <a:clrScheme name="Αίθουσα συσκέψεων &quot;Ιόν&quot;">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Αίθουσα συσκέψεων &quot;Ιόν&quot;">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ίθουσα συσκέψεων &quot;Ιόν&quot;">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UALocComments xmlns="b588bf57-8ba0-468c-9088-7d67b55c7039" xsi:nil="true"/>
    <ThumbnailAssetId xmlns="b588bf57-8ba0-468c-9088-7d67b55c7039" xsi:nil="true"/>
    <CSXSubmissionMarket xmlns="b588bf57-8ba0-468c-9088-7d67b55c7039" xsi:nil="true"/>
    <ApprovalLog xmlns="b588bf57-8ba0-468c-9088-7d67b55c7039" xsi:nil="true"/>
    <SourceTitle xmlns="b588bf57-8ba0-468c-9088-7d67b55c7039">Earth Day presentation</SourceTitle>
    <TimesCloned xmlns="b588bf57-8ba0-468c-9088-7d67b55c7039" xsi:nil="true"/>
    <APAuthor xmlns="b588bf57-8ba0-468c-9088-7d67b55c7039">
      <UserInfo>
        <DisplayName>REDMOND\cynvey</DisplayName>
        <AccountId>217</AccountId>
        <AccountType/>
      </UserInfo>
    </APAuthor>
    <CSXUpdate xmlns="b588bf57-8ba0-468c-9088-7d67b55c7039">false</CSXUpdate>
    <AssetType xmlns="b588bf57-8ba0-468c-9088-7d67b55c7039">TP</AssetType>
    <IntlLangReviewDate xmlns="b588bf57-8ba0-468c-9088-7d67b55c7039" xsi:nil="true"/>
    <MachineTranslated xmlns="b588bf57-8ba0-468c-9088-7d67b55c7039">false</MachineTranslated>
    <SubmitterId xmlns="b588bf57-8ba0-468c-9088-7d67b55c7039" xsi:nil="true"/>
    <PlannedPubDate xmlns="b588bf57-8ba0-468c-9088-7d67b55c7039" xsi:nil="true"/>
    <ApprovalStatus xmlns="b588bf57-8ba0-468c-9088-7d67b55c7039">InProgress</ApprovalStatus>
    <UANotes xmlns="b588bf57-8ba0-468c-9088-7d67b55c7039" xsi:nil="true"/>
    <MarketSpecific xmlns="b588bf57-8ba0-468c-9088-7d67b55c7039" xsi:nil="true"/>
    <CSXSubmissionDate xmlns="b588bf57-8ba0-468c-9088-7d67b55c7039" xsi:nil="true"/>
    <UACurrentWords xmlns="b588bf57-8ba0-468c-9088-7d67b55c7039">0</UACurrentWords>
    <DSATActionTaken xmlns="b588bf57-8ba0-468c-9088-7d67b55c7039" xsi:nil="true"/>
    <IsSearchable xmlns="b588bf57-8ba0-468c-9088-7d67b55c7039">false</IsSearchable>
    <EditorialStatus xmlns="b588bf57-8ba0-468c-9088-7d67b55c7039" xsi:nil="true"/>
    <HandoffToMSDN xmlns="b588bf57-8ba0-468c-9088-7d67b55c7039" xsi:nil="true"/>
    <UALocRecommendation xmlns="b588bf57-8ba0-468c-9088-7d67b55c7039">Localize</UALocRecommendation>
    <OriginAsset xmlns="b588bf57-8ba0-468c-9088-7d67b55c7039" xsi:nil="true"/>
    <PublishTargets xmlns="b588bf57-8ba0-468c-9088-7d67b55c7039">OfficeOnline</PublishTargets>
    <Markets xmlns="b588bf57-8ba0-468c-9088-7d67b55c7039"/>
    <TrustLevel xmlns="b588bf57-8ba0-468c-9088-7d67b55c7039">1 Microsoft Managed Content</TrustLevel>
    <BugNumber xmlns="b588bf57-8ba0-468c-9088-7d67b55c7039" xsi:nil="true"/>
    <ClipArtFilename xmlns="b588bf57-8ba0-468c-9088-7d67b55c7039" xsi:nil="true"/>
    <APEditor xmlns="b588bf57-8ba0-468c-9088-7d67b55c7039">
      <UserInfo>
        <DisplayName>REDMOND\v-luannv</DisplayName>
        <AccountId>192</AccountId>
        <AccountType/>
      </UserInfo>
    </APEditor>
    <OriginalSourceMarket xmlns="b588bf57-8ba0-468c-9088-7d67b55c7039">english</OriginalSourceMarket>
    <ArtSampleDocs xmlns="b588bf57-8ba0-468c-9088-7d67b55c7039" xsi:nil="true"/>
    <AssetStart xmlns="b588bf57-8ba0-468c-9088-7d67b55c7039">2009-01-02T00:00:00+00:00</AssetStart>
    <LastHandOff xmlns="b588bf57-8ba0-468c-9088-7d67b55c7039" xsi:nil="true"/>
    <BusinessGroup xmlns="b588bf57-8ba0-468c-9088-7d67b55c7039" xsi:nil="true"/>
    <APDescription xmlns="b588bf57-8ba0-468c-9088-7d67b55c7039" xsi:nil="true"/>
    <IntlLangReviewer xmlns="b588bf57-8ba0-468c-9088-7d67b55c7039" xsi:nil="true"/>
    <UAProjectedTotalWords xmlns="b588bf57-8ba0-468c-9088-7d67b55c7039" xsi:nil="true"/>
    <AssetId xmlns="b588bf57-8ba0-468c-9088-7d67b55c7039">TP010251335</AssetId>
    <CSXHash xmlns="b588bf57-8ba0-468c-9088-7d67b55c7039" xsi:nil="true"/>
    <DirectSourceMarket xmlns="b588bf57-8ba0-468c-9088-7d67b55c7039">english</DirectSourceMarket>
    <TemplateStatus xmlns="b588bf57-8ba0-468c-9088-7d67b55c7039" xsi:nil="true"/>
    <IsDeleted xmlns="b588bf57-8ba0-468c-9088-7d67b55c7039">false</IsDeleted>
    <ShowIn xmlns="b588bf57-8ba0-468c-9088-7d67b55c7039" xsi:nil="true"/>
    <AcquiredFrom xmlns="b588bf57-8ba0-468c-9088-7d67b55c7039" xsi:nil="true"/>
    <ContentItem xmlns="b588bf57-8ba0-468c-9088-7d67b55c7039" xsi:nil="true"/>
    <CrawlForDependencies xmlns="b588bf57-8ba0-468c-9088-7d67b55c7039">false</CrawlForDependencies>
    <LastModifiedDateTime xmlns="b588bf57-8ba0-468c-9088-7d67b55c7039" xsi:nil="true"/>
    <Milestone xmlns="b588bf57-8ba0-468c-9088-7d67b55c7039" xsi:nil="true"/>
    <VoteCount xmlns="b588bf57-8ba0-468c-9088-7d67b55c7039" xsi:nil="true"/>
    <PublishStatusLookup xmlns="b588bf57-8ba0-468c-9088-7d67b55c7039">
      <Value>83550</Value>
      <Value>304694</Value>
    </PublishStatusLookup>
    <LastPublishResultLookup xmlns="b588bf57-8ba0-468c-9088-7d67b55c7039" xsi:nil="true"/>
    <IntlLocPriority xmlns="b588bf57-8ba0-468c-9088-7d67b55c7039" xsi:nil="true"/>
    <Provider xmlns="b588bf57-8ba0-468c-9088-7d67b55c7039">EY006220130</Provider>
    <AssetExpire xmlns="b588bf57-8ba0-468c-9088-7d67b55c7039">2029-05-12T00:00:00+00:00</AssetExpire>
    <NumericId xmlns="b588bf57-8ba0-468c-9088-7d67b55c7039">-1</NumericId>
    <ParentAssetId xmlns="b588bf57-8ba0-468c-9088-7d67b55c7039" xsi:nil="true"/>
    <IntlLangReview xmlns="b588bf57-8ba0-468c-9088-7d67b55c7039" xsi:nil="true"/>
    <OutputCachingOn xmlns="b588bf57-8ba0-468c-9088-7d67b55c7039">false</OutputCachingOn>
    <PrimaryImageGen xmlns="b588bf57-8ba0-468c-9088-7d67b55c7039">true</PrimaryImageGen>
    <TPFriendlyName xmlns="b588bf57-8ba0-468c-9088-7d67b55c7039">Παρουσίαση της Ημέρας της Γης</TPFriendlyName>
    <OpenTemplate xmlns="b588bf57-8ba0-468c-9088-7d67b55c7039">true</OpenTemplate>
    <TPInstallLocation xmlns="b588bf57-8ba0-468c-9088-7d67b55c7039">{My Templates}</TPInstallLocation>
    <TPLaunchHelpLinkType xmlns="b588bf57-8ba0-468c-9088-7d67b55c7039">Template</TPLaunchHelpLinkType>
    <TPComponent xmlns="b588bf57-8ba0-468c-9088-7d67b55c7039">PPTFiles</TPComponent>
    <TPLaunchHelpLink xmlns="b588bf57-8ba0-468c-9088-7d67b55c7039" xsi:nil="true"/>
    <TPApplication xmlns="b588bf57-8ba0-468c-9088-7d67b55c7039">PowerPoint</TPApplication>
    <TPCommandLine xmlns="b588bf57-8ba0-468c-9088-7d67b55c7039">{PP} /n {FilePath}</TPCommandLine>
    <TPAppVersion xmlns="b588bf57-8ba0-468c-9088-7d67b55c7039">12</TPAppVersion>
    <TPNamespace xmlns="b588bf57-8ba0-468c-9088-7d67b55c7039">POWERPNT</TPNamespace>
    <TPClientViewer xmlns="b588bf57-8ba0-468c-9088-7d67b55c7039">Microsoft Office PowerPoint</TPClientViewer>
    <TPExecutable xmlns="b588bf57-8ba0-468c-9088-7d67b55c7039" xsi:nil="true"/>
    <Manager xmlns="b588bf57-8ba0-468c-9088-7d67b55c7039" xsi:nil="true"/>
    <LegacyData xmlns="b588bf57-8ba0-468c-9088-7d67b55c7039" xsi:nil="true"/>
    <Downloads xmlns="b588bf57-8ba0-468c-9088-7d67b55c7039">0</Downloads>
    <OOCacheId xmlns="b588bf57-8ba0-468c-9088-7d67b55c7039" xsi:nil="true"/>
    <PolicheckWords xmlns="b588bf57-8ba0-468c-9088-7d67b55c7039" xsi:nil="true"/>
    <FriendlyTitle xmlns="b588bf57-8ba0-468c-9088-7d67b55c7039" xsi:nil="true"/>
    <TemplateTemplateType xmlns="b588bf57-8ba0-468c-9088-7d67b55c7039">PowerPoint 12 Default</TemplateTemplateType>
    <EditorialTags xmlns="b588bf57-8ba0-468c-9088-7d67b55c7039" xsi:nil="true"/>
    <Providers xmlns="b588bf57-8ba0-468c-9088-7d67b55c7039" xsi:nil="true"/>
    <LocManualTestRequired xmlns="b588bf57-8ba0-468c-9088-7d67b55c7039" xsi:nil="true"/>
    <LocLastLocAttemptVersionLookup xmlns="b588bf57-8ba0-468c-9088-7d67b55c7039">57394</LocLastLocAttemptVersionLookup>
    <LocOverallHandbackStatusLookup xmlns="b588bf57-8ba0-468c-9088-7d67b55c7039" xsi:nil="true"/>
    <LocProcessedForMarketsLookup xmlns="b588bf57-8ba0-468c-9088-7d67b55c7039" xsi:nil="true"/>
    <LocRecommendedHandoff xmlns="b588bf57-8ba0-468c-9088-7d67b55c7039" xsi:nil="true"/>
    <RecommendationsModifier xmlns="b588bf57-8ba0-468c-9088-7d67b55c7039" xsi:nil="true"/>
    <LocOverallPublishStatusLookup xmlns="b588bf57-8ba0-468c-9088-7d67b55c7039" xsi:nil="true"/>
    <LocPublishedLinkedAssetsLookup xmlns="b588bf57-8ba0-468c-9088-7d67b55c7039" xsi:nil="true"/>
    <TaxCatchAll xmlns="b588bf57-8ba0-468c-9088-7d67b55c7039"/>
    <LocNewPublishedVersionLookup xmlns="b588bf57-8ba0-468c-9088-7d67b55c7039" xsi:nil="true"/>
    <LocProcessedForHandoffsLookup xmlns="b588bf57-8ba0-468c-9088-7d67b55c7039" xsi:nil="true"/>
    <LocalizationTagsTaxHTField0 xmlns="b588bf57-8ba0-468c-9088-7d67b55c7039">
      <Terms xmlns="http://schemas.microsoft.com/office/infopath/2007/PartnerControls"/>
    </LocalizationTagsTaxHTField0>
    <ScenarioTagsTaxHTField0 xmlns="b588bf57-8ba0-468c-9088-7d67b55c7039">
      <Terms xmlns="http://schemas.microsoft.com/office/infopath/2007/PartnerControls"/>
    </ScenarioTagsTaxHTField0>
    <LocOverallLocStatusLookup xmlns="b588bf57-8ba0-468c-9088-7d67b55c7039" xsi:nil="true"/>
    <LocOverallPreviewStatusLookup xmlns="b588bf57-8ba0-468c-9088-7d67b55c7039" xsi:nil="true"/>
    <LocPublishedDependentAssetsLookup xmlns="b588bf57-8ba0-468c-9088-7d67b55c7039" xsi:nil="true"/>
    <BlockPublish xmlns="b588bf57-8ba0-468c-9088-7d67b55c7039" xsi:nil="true"/>
    <InternalTagsTaxHTField0 xmlns="b588bf57-8ba0-468c-9088-7d67b55c7039">
      <Terms xmlns="http://schemas.microsoft.com/office/infopath/2007/PartnerControls"/>
    </InternalTagsTaxHTField0>
    <LocComments xmlns="b588bf57-8ba0-468c-9088-7d67b55c7039" xsi:nil="true"/>
    <CampaignTagsTaxHTField0 xmlns="b588bf57-8ba0-468c-9088-7d67b55c7039">
      <Terms xmlns="http://schemas.microsoft.com/office/infopath/2007/PartnerControls"/>
    </CampaignTagsTaxHTField0>
    <FeatureTagsTaxHTField0 xmlns="b588bf57-8ba0-468c-9088-7d67b55c7039">
      <Terms xmlns="http://schemas.microsoft.com/office/infopath/2007/PartnerControls"/>
    </FeatureTagsTaxHTField0>
    <LocLastLocAttemptVersionTypeLookup xmlns="b588bf57-8ba0-468c-9088-7d67b55c7039" xsi:nil="true"/>
    <OriginalRelease xmlns="b588bf57-8ba0-468c-9088-7d67b55c7039">14</OriginalRelease>
    <LocMarketGroupTiers2 xmlns="b588bf57-8ba0-468c-9088-7d67b55c703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TemplateFile" ma:contentTypeID="0x010100FE6B03208763A44EB64B9FC8A84B4CC804005E48DE7B391D904E817F9F36E6EFDCBC" ma:contentTypeVersion="54" ma:contentTypeDescription="Create a new document." ma:contentTypeScope="" ma:versionID="480fbdb005ac9d8138ae6e0512fb92b4">
  <xsd:schema xmlns:xsd="http://www.w3.org/2001/XMLSchema" xmlns:xs="http://www.w3.org/2001/XMLSchema" xmlns:p="http://schemas.microsoft.com/office/2006/metadata/properties" xmlns:ns2="b588bf57-8ba0-468c-9088-7d67b55c7039" targetNamespace="http://schemas.microsoft.com/office/2006/metadata/properties" ma:root="true" ma:fieldsID="0ea10c76e7934788d1779a4bec75b82e" ns2:_="">
    <xsd:import namespace="b588bf57-8ba0-468c-9088-7d67b55c7039"/>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88bf57-8ba0-468c-9088-7d67b55c7039"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0:00:00Z"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BlockPublish" ma:index="12" nillable="true" ma:displayName="Block from Publishing?" ma:default="" ma:internalName="BlockPublish" ma:readOnly="false">
      <xsd:simpleType>
        <xsd:restriction base="dms:Boolean"/>
      </xsd:simpleType>
    </xsd:element>
    <xsd:element name="BugNumber" ma:index="13" nillable="true" ma:displayName="Bug Number" ma:default="" ma:internalName="BugNumber" ma:readOnly="false">
      <xsd:simpleType>
        <xsd:restriction base="dms:Text"/>
      </xsd:simpleType>
    </xsd:element>
    <xsd:element name="CampaignTagsTaxHTField0" ma:index="15" nillable="true" ma:taxonomy="true" ma:internalName="CampaignTagsTaxHTField0" ma:taxonomyFieldName="CampaignTags" ma:displayName="Campaigns" ma:readOnly="false" ma:default="" ma:fieldId="{7a3d54fb-e176-40eb-9fcd-736f2f755639}"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6" nillable="true" ma:displayName="Client Viewer" ma:default="" ma:internalName="TPClientViewer">
      <xsd:simpleType>
        <xsd:restriction base="dms:Text"/>
      </xsd:simpleType>
    </xsd:element>
    <xsd:element name="ClipArtFilename" ma:index="17" nillable="true" ma:displayName="Clip Art Name" ma:default="" ma:internalName="ClipArtFilename" ma:readOnly="false">
      <xsd:simpleType>
        <xsd:restriction base="dms:Text"/>
      </xsd:simpleType>
    </xsd:element>
    <xsd:element name="TPCommandLine" ma:index="18" nillable="true" ma:displayName="Command Line" ma:default="" ma:internalName="TPCommandLine">
      <xsd:simpleType>
        <xsd:restriction base="dms:Text"/>
      </xsd:simpleType>
    </xsd:element>
    <xsd:element name="TPComponent" ma:index="19" nillable="true" ma:displayName="Component" ma:default="" ma:internalName="TPComponent">
      <xsd:simpleType>
        <xsd:restriction base="dms:Text"/>
      </xsd:simpleType>
    </xsd:element>
    <xsd:element name="ContentItem" ma:index="20" nillable="true" ma:displayName="Content Item" ma:default="" ma:hidden="true" ma:internalName="ContentItem" ma:readOnly="false">
      <xsd:simpleType>
        <xsd:restriction base="dms:Unknown"/>
      </xsd:simpleType>
    </xsd:element>
    <xsd:element name="CrawlForDependencies" ma:index="22" nillable="true" ma:displayName="Crawl for Dependencies?" ma:default="true" ma:internalName="CrawlForDependencies" ma:readOnly="false">
      <xsd:simpleType>
        <xsd:restriction base="dms:Boolean"/>
      </xsd:simpleType>
    </xsd:element>
    <xsd:element name="CSXHash" ma:index="25" nillable="true" ma:displayName="CSX Hash" ma:default="" ma:indexed="true" ma:internalName="CSXHash" ma:readOnly="false">
      <xsd:simpleType>
        <xsd:restriction base="dms:Text"/>
      </xsd:simpleType>
    </xsd:element>
    <xsd:element name="CSXSubmissionMarket" ma:index="26" nillable="true" ma:displayName="CSX Submission Market" ma:default="" ma:list="{F11A2EFD-B154-4910-9A6A-203D18A8C4F1}" ma:internalName="CSXSubmissionMarket" ma:readOnly="false" ma:showField="MarketName" ma:web="b588bf57-8ba0-468c-9088-7d67b55c7039">
      <xsd:simpleType>
        <xsd:restriction base="dms:Lookup"/>
      </xsd:simpleType>
    </xsd:element>
    <xsd:element name="CSXUpdate" ma:index="27" nillable="true" ma:displayName="CSX Updated?" ma:default="false" ma:internalName="CSXUpdate" ma:readOnly="false">
      <xsd:simpleType>
        <xsd:restriction base="dms:Boolean"/>
      </xsd:simpleType>
    </xsd:element>
    <xsd:element name="IntlLangReviewDate" ma:index="28" nillable="true" ma:displayName="Date to Complete Intl QA" ma:default="" ma:internalName="IntlLangReviewDate" ma:readOnly="false">
      <xsd:simpleType>
        <xsd:restriction base="dms:DateTime"/>
      </xsd:simpleType>
    </xsd:element>
    <xsd:element name="IsDeleted" ma:index="29" nillable="true" ma:displayName="Deleted?" ma:default="" ma:internalName="IsDeleted" ma:readOnly="false">
      <xsd:simpleType>
        <xsd:restriction base="dms:Boolean"/>
      </xsd:simpleType>
    </xsd:element>
    <xsd:element name="APDescription" ma:index="30" nillable="true" ma:displayName="Description" ma:default="" ma:internalName="APDescription" ma:readOnly="false">
      <xsd:simpleType>
        <xsd:restriction base="dms:Note"/>
      </xsd:simpleType>
    </xsd:element>
    <xsd:element name="DirectSourceMarket" ma:index="31" nillable="true" ma:displayName="Direct Source Market Group" ma:default="" ma:internalName="DirectSourceMarket" ma:readOnly="false">
      <xsd:simpleType>
        <xsd:restriction base="dms:Text"/>
      </xsd:simpleType>
    </xsd:element>
    <xsd:element name="Downloads" ma:index="32" nillable="true" ma:displayName="Downloads" ma:default="0" ma:hidden="true" ma:internalName="Downloads" ma:readOnly="false">
      <xsd:simpleType>
        <xsd:restriction base="dms:Unknown"/>
      </xsd:simpleType>
    </xsd:element>
    <xsd:element name="DSATActionTaken" ma:index="33"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4"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5" nillable="true" ma:displayName="Editorial Status" ma:default="" ma:internalName="EditorialStatus" ma:readOnly="false">
      <xsd:simpleType>
        <xsd:restriction base="dms:Unknown"/>
      </xsd:simpleType>
    </xsd:element>
    <xsd:element name="EditorialTags" ma:index="36" nillable="true" ma:displayName="Editorial Tags" ma:default="" ma:internalName="EditorialTags">
      <xsd:simpleType>
        <xsd:restriction base="dms:Unknown"/>
      </xsd:simpleType>
    </xsd:element>
    <xsd:element name="TPExecutable" ma:index="37" nillable="true" ma:displayName="Executable" ma:default="" ma:internalName="TPExecutable">
      <xsd:simpleType>
        <xsd:restriction base="dms:Text"/>
      </xsd:simpleType>
    </xsd:element>
    <xsd:element name="FeatureTagsTaxHTField0" ma:index="39" nillable="true" ma:taxonomy="true" ma:internalName="FeatureTagsTaxHTField0" ma:taxonomyFieldName="FeatureTags" ma:displayName="Features" ma:readOnly="false" ma:default="" ma:fieldId="{d14bbe84-e03c-4266-b7e4-58d6fdfae43a}"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0" nillable="true" ma:displayName="Friendly Name" ma:default="" ma:internalName="TPFriendlyName">
      <xsd:simpleType>
        <xsd:restriction base="dms:Text"/>
      </xsd:simpleType>
    </xsd:element>
    <xsd:element name="FriendlyTitle" ma:index="41" nillable="true" ma:displayName="Friendly Title" ma:default="" ma:description="Shorter title to be used when displaying search results" ma:internalName="FriendlyTitle" ma:readOnly="false">
      <xsd:simpleType>
        <xsd:restriction base="dms:Text"/>
      </xsd:simpleType>
    </xsd:element>
    <xsd:element name="PrimaryImageGen" ma:index="42" nillable="true" ma:displayName="Generate Images?" ma:default="true" ma:internalName="PrimaryImageGen">
      <xsd:simpleType>
        <xsd:restriction base="dms:Boolean"/>
      </xsd:simpleType>
    </xsd:element>
    <xsd:element name="HandoffToMSDN" ma:index="43" nillable="true" ma:displayName="Handoff To MSDN Date" ma:default="" ma:internalName="HandoffToMSDN" ma:readOnly="false">
      <xsd:simpleType>
        <xsd:restriction base="dms:DateTime"/>
      </xsd:simpleType>
    </xsd:element>
    <xsd:element name="InProjectListLookup" ma:index="44" nillable="true" ma:displayName="InProjectListLookup" ma:list="{3DA286C3-8253-47DF-B32E-474422912EB9}" ma:internalName="InProjectListLookup" ma:readOnly="true" ma:showField="InProjectList" ma:web="b588bf57-8ba0-468c-9088-7d67b55c7039">
      <xsd:complexType>
        <xsd:complexContent>
          <xsd:extension base="dms:MultiChoiceLookup">
            <xsd:sequence>
              <xsd:element name="Value" type="dms:Lookup" maxOccurs="unbounded" minOccurs="0" nillable="true"/>
            </xsd:sequence>
          </xsd:extension>
        </xsd:complexContent>
      </xsd:complexType>
    </xsd:element>
    <xsd:element name="TPInstallLocation" ma:index="45" nillable="true" ma:displayName="Install Location" ma:default="" ma:internalName="TPInstallLocation">
      <xsd:simpleType>
        <xsd:restriction base="dms:Text"/>
      </xsd:simpleType>
    </xsd:element>
    <xsd:element name="InternalTagsTaxHTField0" ma:index="47" nillable="true" ma:taxonomy="true" ma:internalName="InternalTagsTaxHTField0" ma:taxonomyFieldName="InternalTags" ma:displayName="Internal Tags" ma:readOnly="false" ma:default="" ma:fieldId="{4962b61c-4fdb-46d0-9835-6aed8d86a503}"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8" nillable="true" ma:displayName="Intl Lang QA Review Required?" ma:default="" ma:internalName="IntlLangReview" ma:readOnly="false">
      <xsd:simpleType>
        <xsd:restriction base="dms:Boolean"/>
      </xsd:simpleType>
    </xsd:element>
    <xsd:element name="IntlLangReviewer" ma:index="49" nillable="true" ma:displayName="Intl Lang QA Reviewer" ma:default="" ma:internalName="IntlLangReviewer" ma:readOnly="false">
      <xsd:simpleType>
        <xsd:restriction base="dms:Text"/>
      </xsd:simpleType>
    </xsd:element>
    <xsd:element name="MarketSpecific" ma:index="50" nillable="true" ma:displayName="Is Market Specific?" ma:default="" ma:internalName="MarketSpecific" ma:readOnly="false">
      <xsd:simpleType>
        <xsd:restriction base="dms:Boolean"/>
      </xsd:simpleType>
    </xsd:element>
    <xsd:element name="LastCompleteVersionLookup" ma:index="51" nillable="true" ma:displayName="Last Complete Version Lookup" ma:default="" ma:list="{3DA286C3-8253-47DF-B32E-474422912EB9}" ma:internalName="LastCompleteVersionLookup" ma:readOnly="true" ma:showField="LastCompleteVersion" ma:web="b588bf57-8ba0-468c-9088-7d67b55c7039">
      <xsd:complexType>
        <xsd:complexContent>
          <xsd:extension base="dms:MultiChoiceLookup">
            <xsd:sequence>
              <xsd:element name="Value" type="dms:Lookup" maxOccurs="unbounded" minOccurs="0" nillable="true"/>
            </xsd:sequence>
          </xsd:extension>
        </xsd:complexContent>
      </xsd:complexType>
    </xsd:element>
    <xsd:element name="LastHandOff" ma:index="52" nillable="true" ma:displayName="Last Hand-off" ma:default="" ma:internalName="LastHandOff" ma:readOnly="false">
      <xsd:simpleType>
        <xsd:restriction base="dms:DateTime"/>
      </xsd:simpleType>
    </xsd:element>
    <xsd:element name="LastModifiedDateTime" ma:index="53" nillable="true" ma:displayName="Last Modified Date" ma:default="" ma:internalName="LastModifiedDateTime" ma:readOnly="false">
      <xsd:simpleType>
        <xsd:restriction base="dms:DateTime"/>
      </xsd:simpleType>
    </xsd:element>
    <xsd:element name="LastPreviewErrorLookup" ma:index="54" nillable="true" ma:displayName="Last Preview Attempt Error" ma:default="" ma:list="{3DA286C3-8253-47DF-B32E-474422912EB9}" ma:internalName="LastPreviewErrorLookup" ma:readOnly="true" ma:showField="LastPreviewError" ma:web="b588bf57-8ba0-468c-9088-7d67b55c7039">
      <xsd:complexType>
        <xsd:complexContent>
          <xsd:extension base="dms:MultiChoiceLookup">
            <xsd:sequence>
              <xsd:element name="Value" type="dms:Lookup" maxOccurs="unbounded" minOccurs="0" nillable="true"/>
            </xsd:sequence>
          </xsd:extension>
        </xsd:complexContent>
      </xsd:complexType>
    </xsd:element>
    <xsd:element name="LastPreviewResultLookup" ma:index="55" nillable="true" ma:displayName="Last Preview Attempt Result" ma:default="" ma:list="{3DA286C3-8253-47DF-B32E-474422912EB9}" ma:internalName="LastPreviewResultLookup" ma:readOnly="true" ma:showField="LastPreviewResult" ma:web="b588bf57-8ba0-468c-9088-7d67b55c7039">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6" nillable="true" ma:displayName="Last Preview Attempted On" ma:default="" ma:list="{3DA286C3-8253-47DF-B32E-474422912EB9}" ma:internalName="LastPreviewAttemptDateLookup" ma:readOnly="true" ma:showField="LastPreviewAttemptDate" ma:web="b588bf57-8ba0-468c-9088-7d67b55c7039">
      <xsd:complexType>
        <xsd:complexContent>
          <xsd:extension base="dms:MultiChoiceLookup">
            <xsd:sequence>
              <xsd:element name="Value" type="dms:Lookup" maxOccurs="unbounded" minOccurs="0" nillable="true"/>
            </xsd:sequence>
          </xsd:extension>
        </xsd:complexContent>
      </xsd:complexType>
    </xsd:element>
    <xsd:element name="LastPreviewedByLookup" ma:index="57" nillable="true" ma:displayName="Last Previewed By" ma:default="" ma:list="{3DA286C3-8253-47DF-B32E-474422912EB9}" ma:internalName="LastPreviewedByLookup" ma:readOnly="true" ma:showField="LastPreviewedBy" ma:web="b588bf57-8ba0-468c-9088-7d67b55c7039">
      <xsd:complexType>
        <xsd:complexContent>
          <xsd:extension base="dms:MultiChoiceLookup">
            <xsd:sequence>
              <xsd:element name="Value" type="dms:Lookup" maxOccurs="unbounded" minOccurs="0" nillable="true"/>
            </xsd:sequence>
          </xsd:extension>
        </xsd:complexContent>
      </xsd:complexType>
    </xsd:element>
    <xsd:element name="LastPreviewTimeLookup" ma:index="58" nillable="true" ma:displayName="Last Previewed Date" ma:default="" ma:list="{3DA286C3-8253-47DF-B32E-474422912EB9}" ma:internalName="LastPreviewTimeLookup" ma:readOnly="true" ma:showField="LastPreviewTime" ma:web="b588bf57-8ba0-468c-9088-7d67b55c7039">
      <xsd:complexType>
        <xsd:complexContent>
          <xsd:extension base="dms:MultiChoiceLookup">
            <xsd:sequence>
              <xsd:element name="Value" type="dms:Lookup" maxOccurs="unbounded" minOccurs="0" nillable="true"/>
            </xsd:sequence>
          </xsd:extension>
        </xsd:complexContent>
      </xsd:complexType>
    </xsd:element>
    <xsd:element name="LastPreviewVersionLookup" ma:index="59" nillable="true" ma:displayName="Last Previewed Version" ma:default="" ma:list="{3DA286C3-8253-47DF-B32E-474422912EB9}" ma:internalName="LastPreviewVersionLookup" ma:readOnly="true" ma:showField="LastPreviewVersion" ma:web="b588bf57-8ba0-468c-9088-7d67b55c7039">
      <xsd:complexType>
        <xsd:complexContent>
          <xsd:extension base="dms:MultiChoiceLookup">
            <xsd:sequence>
              <xsd:element name="Value" type="dms:Lookup" maxOccurs="unbounded" minOccurs="0" nillable="true"/>
            </xsd:sequence>
          </xsd:extension>
        </xsd:complexContent>
      </xsd:complexType>
    </xsd:element>
    <xsd:element name="LastPublishErrorLookup" ma:index="60" nillable="true" ma:displayName="Last Publish Attempt Error" ma:default="" ma:list="{3DA286C3-8253-47DF-B32E-474422912EB9}" ma:internalName="LastPublishErrorLookup" ma:readOnly="true" ma:showField="LastPublishError" ma:web="b588bf57-8ba0-468c-9088-7d67b55c7039">
      <xsd:complexType>
        <xsd:complexContent>
          <xsd:extension base="dms:MultiChoiceLookup">
            <xsd:sequence>
              <xsd:element name="Value" type="dms:Lookup" maxOccurs="unbounded" minOccurs="0" nillable="true"/>
            </xsd:sequence>
          </xsd:extension>
        </xsd:complexContent>
      </xsd:complexType>
    </xsd:element>
    <xsd:element name="LastPublishResultLookup" ma:index="61" nillable="true" ma:displayName="Last Publish Attempt Result" ma:default="" ma:list="{3DA286C3-8253-47DF-B32E-474422912EB9}" ma:internalName="LastPublishResultLookup" ma:readOnly="true" ma:showField="LastPublishResult" ma:web="b588bf57-8ba0-468c-9088-7d67b55c7039">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2" nillable="true" ma:displayName="Last Publish Attempted On" ma:default="" ma:list="{3DA286C3-8253-47DF-B32E-474422912EB9}" ma:internalName="LastPublishAttemptDateLookup" ma:readOnly="true" ma:showField="LastPublishAttemptDate" ma:web="b588bf57-8ba0-468c-9088-7d67b55c7039">
      <xsd:complexType>
        <xsd:complexContent>
          <xsd:extension base="dms:MultiChoiceLookup">
            <xsd:sequence>
              <xsd:element name="Value" type="dms:Lookup" maxOccurs="unbounded" minOccurs="0" nillable="true"/>
            </xsd:sequence>
          </xsd:extension>
        </xsd:complexContent>
      </xsd:complexType>
    </xsd:element>
    <xsd:element name="LastPublishedByLookup" ma:index="63" nillable="true" ma:displayName="Last Published By" ma:default="" ma:list="{3DA286C3-8253-47DF-B32E-474422912EB9}" ma:internalName="LastPublishedByLookup" ma:readOnly="true" ma:showField="LastPublishedBy" ma:web="b588bf57-8ba0-468c-9088-7d67b55c7039">
      <xsd:complexType>
        <xsd:complexContent>
          <xsd:extension base="dms:MultiChoiceLookup">
            <xsd:sequence>
              <xsd:element name="Value" type="dms:Lookup" maxOccurs="unbounded" minOccurs="0" nillable="true"/>
            </xsd:sequence>
          </xsd:extension>
        </xsd:complexContent>
      </xsd:complexType>
    </xsd:element>
    <xsd:element name="LastPublishTimeLookup" ma:index="64" nillable="true" ma:displayName="Last Published Date" ma:default="" ma:list="{3DA286C3-8253-47DF-B32E-474422912EB9}" ma:internalName="LastPublishTimeLookup" ma:readOnly="true" ma:showField="LastPublishTime" ma:web="b588bf57-8ba0-468c-9088-7d67b55c7039">
      <xsd:complexType>
        <xsd:complexContent>
          <xsd:extension base="dms:MultiChoiceLookup">
            <xsd:sequence>
              <xsd:element name="Value" type="dms:Lookup" maxOccurs="unbounded" minOccurs="0" nillable="true"/>
            </xsd:sequence>
          </xsd:extension>
        </xsd:complexContent>
      </xsd:complexType>
    </xsd:element>
    <xsd:element name="LastPublishVersionLookup" ma:index="65" nillable="true" ma:displayName="Last Published Version" ma:default="" ma:list="{3DA286C3-8253-47DF-B32E-474422912EB9}" ma:internalName="LastPublishVersionLookup" ma:readOnly="true" ma:showField="LastPublishVersion" ma:web="b588bf57-8ba0-468c-9088-7d67b55c7039">
      <xsd:complexType>
        <xsd:complexContent>
          <xsd:extension base="dms:MultiChoiceLookup">
            <xsd:sequence>
              <xsd:element name="Value" type="dms:Lookup" maxOccurs="unbounded" minOccurs="0" nillable="true"/>
            </xsd:sequence>
          </xsd:extension>
        </xsd:complexContent>
      </xsd:complexType>
    </xsd:element>
    <xsd:element name="TPLaunchHelpLinkType" ma:index="66"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7" nillable="true" ma:displayName="Legacy Data" ma:default="" ma:internalName="LegacyData" ma:readOnly="false">
      <xsd:simpleType>
        <xsd:restriction base="dms:Note"/>
      </xsd:simpleType>
    </xsd:element>
    <xsd:element name="TPLaunchHelpLink" ma:index="68" nillable="true" ma:displayName="Link to Launch Help Topic" ma:default="" ma:internalName="TPLaunchHelpLink">
      <xsd:simpleType>
        <xsd:restriction base="dms:Text"/>
      </xsd:simpleType>
    </xsd:element>
    <xsd:element name="LocComments" ma:index="69" nillable="true" ma:displayName="Loc Approval Comments" ma:default="" ma:internalName="LocComments" ma:readOnly="false">
      <xsd:simpleType>
        <xsd:restriction base="dms:Note"/>
      </xsd:simpleType>
    </xsd:element>
    <xsd:element name="LocLastLocAttemptVersionLookup" ma:index="70" nillable="true" ma:displayName="Loc Last Loc Attempt Version" ma:default="" ma:list="{6B57C37B-444B-4091-86C3-AD74C650108F}" ma:internalName="LocLastLocAttemptVersionLookup" ma:readOnly="false" ma:showField="LastLocAttemptVersion" ma:web="b588bf57-8ba0-468c-9088-7d67b55c7039">
      <xsd:simpleType>
        <xsd:restriction base="dms:Lookup"/>
      </xsd:simpleType>
    </xsd:element>
    <xsd:element name="LocLastLocAttemptVersionTypeLookup" ma:index="71" nillable="true" ma:displayName="Loc Last Loc Attempt Version Type" ma:default="" ma:list="{6B57C37B-444B-4091-86C3-AD74C650108F}" ma:internalName="LocLastLocAttemptVersionTypeLookup" ma:readOnly="true" ma:showField="LastLocAttemptVersionType" ma:web="b588bf57-8ba0-468c-9088-7d67b55c7039">
      <xsd:simpleType>
        <xsd:restriction base="dms:Lookup"/>
      </xsd:simpleType>
    </xsd:element>
    <xsd:element name="LocManualTestRequired" ma:index="72" nillable="true" ma:displayName="Loc Manual Test Required" ma:default="" ma:internalName="LocManualTestRequired" ma:readOnly="false">
      <xsd:simpleType>
        <xsd:restriction base="dms:Boolean"/>
      </xsd:simpleType>
    </xsd:element>
    <xsd:element name="LocMarketGroupTiers2" ma:index="73" nillable="true" ma:displayName="Loc Market Group Tiers" ma:internalName="LocMarketGroupTiers2" ma:readOnly="false">
      <xsd:simpleType>
        <xsd:restriction base="dms:Unknown"/>
      </xsd:simpleType>
    </xsd:element>
    <xsd:element name="LocNewPublishedVersionLookup" ma:index="74" nillable="true" ma:displayName="Loc New Published Version Lookup" ma:default="" ma:list="{6B57C37B-444B-4091-86C3-AD74C650108F}" ma:internalName="LocNewPublishedVersionLookup" ma:readOnly="true" ma:showField="NewPublishedVersion" ma:web="b588bf57-8ba0-468c-9088-7d67b55c7039">
      <xsd:simpleType>
        <xsd:restriction base="dms:Lookup"/>
      </xsd:simpleType>
    </xsd:element>
    <xsd:element name="LocOverallHandbackStatusLookup" ma:index="75" nillable="true" ma:displayName="Loc Overall Handback Status" ma:default="" ma:list="{6B57C37B-444B-4091-86C3-AD74C650108F}" ma:internalName="LocOverallHandbackStatusLookup" ma:readOnly="true" ma:showField="OverallHandbackStatus" ma:web="b588bf57-8ba0-468c-9088-7d67b55c7039">
      <xsd:simpleType>
        <xsd:restriction base="dms:Lookup"/>
      </xsd:simpleType>
    </xsd:element>
    <xsd:element name="LocOverallLocStatusLookup" ma:index="76" nillable="true" ma:displayName="Loc Overall Localize Status" ma:default="" ma:list="{6B57C37B-444B-4091-86C3-AD74C650108F}" ma:internalName="LocOverallLocStatusLookup" ma:readOnly="true" ma:showField="OverallLocStatus" ma:web="b588bf57-8ba0-468c-9088-7d67b55c7039">
      <xsd:simpleType>
        <xsd:restriction base="dms:Lookup"/>
      </xsd:simpleType>
    </xsd:element>
    <xsd:element name="LocOverallPreviewStatusLookup" ma:index="77" nillable="true" ma:displayName="Loc Overall Preview Status" ma:default="" ma:list="{6B57C37B-444B-4091-86C3-AD74C650108F}" ma:internalName="LocOverallPreviewStatusLookup" ma:readOnly="true" ma:showField="OverallPreviewStatus" ma:web="b588bf57-8ba0-468c-9088-7d67b55c7039">
      <xsd:simpleType>
        <xsd:restriction base="dms:Lookup"/>
      </xsd:simpleType>
    </xsd:element>
    <xsd:element name="LocOverallPublishStatusLookup" ma:index="78" nillable="true" ma:displayName="Loc Overall Publish Status" ma:default="" ma:list="{6B57C37B-444B-4091-86C3-AD74C650108F}" ma:internalName="LocOverallPublishStatusLookup" ma:readOnly="true" ma:showField="OverallPublishStatus" ma:web="b588bf57-8ba0-468c-9088-7d67b55c7039">
      <xsd:simpleType>
        <xsd:restriction base="dms:Lookup"/>
      </xsd:simpleType>
    </xsd:element>
    <xsd:element name="IntlLocPriority" ma:index="79" nillable="true" ma:displayName="Loc Priority" ma:default="" ma:internalName="IntlLocPriority" ma:readOnly="false">
      <xsd:simpleType>
        <xsd:restriction base="dms:Unknown"/>
      </xsd:simpleType>
    </xsd:element>
    <xsd:element name="LocProcessedForHandoffsLookup" ma:index="80" nillable="true" ma:displayName="Loc Processed For Handoffs" ma:default="" ma:list="{6B57C37B-444B-4091-86C3-AD74C650108F}" ma:internalName="LocProcessedForHandoffsLookup" ma:readOnly="true" ma:showField="ProcessedForHandoffs" ma:web="b588bf57-8ba0-468c-9088-7d67b55c7039">
      <xsd:simpleType>
        <xsd:restriction base="dms:Lookup"/>
      </xsd:simpleType>
    </xsd:element>
    <xsd:element name="LocProcessedForMarketsLookup" ma:index="81" nillable="true" ma:displayName="Loc Processed For Markets" ma:default="" ma:list="{6B57C37B-444B-4091-86C3-AD74C650108F}" ma:internalName="LocProcessedForMarketsLookup" ma:readOnly="true" ma:showField="ProcessedForMarkets" ma:web="b588bf57-8ba0-468c-9088-7d67b55c7039">
      <xsd:simpleType>
        <xsd:restriction base="dms:Lookup"/>
      </xsd:simpleType>
    </xsd:element>
    <xsd:element name="LocPublishedDependentAssetsLookup" ma:index="82" nillable="true" ma:displayName="Loc Published Dependent Assets" ma:default="" ma:list="{6B57C37B-444B-4091-86C3-AD74C650108F}" ma:internalName="LocPublishedDependentAssetsLookup" ma:readOnly="true" ma:showField="PublishedDependentAssets" ma:web="b588bf57-8ba0-468c-9088-7d67b55c7039">
      <xsd:simpleType>
        <xsd:restriction base="dms:Lookup"/>
      </xsd:simpleType>
    </xsd:element>
    <xsd:element name="LocPublishedLinkedAssetsLookup" ma:index="83" nillable="true" ma:displayName="Loc Published Linked Assets" ma:default="" ma:list="{6B57C37B-444B-4091-86C3-AD74C650108F}" ma:internalName="LocPublishedLinkedAssetsLookup" ma:readOnly="true" ma:showField="PublishedLinkedAssets" ma:web="b588bf57-8ba0-468c-9088-7d67b55c7039">
      <xsd:simpleType>
        <xsd:restriction base="dms:Lookup"/>
      </xsd:simpleType>
    </xsd:element>
    <xsd:element name="LocRecommendedHandoff" ma:index="84" nillable="true" ma:displayName="Loc Recommended Handoff" ma:default="" ma:indexed="true" ma:internalName="LocRecommendedHandoff" ma:readOnly="false">
      <xsd:simpleType>
        <xsd:restriction base="dms:Text"/>
      </xsd:simpleType>
    </xsd:element>
    <xsd:element name="LocalizationTagsTaxHTField0" ma:index="86" nillable="true" ma:taxonomy="true" ma:internalName="LocalizationTagsTaxHTField0" ma:taxonomyFieldName="LocalizationTags" ma:displayName="Localization Tags" ma:readOnly="false" ma:default="" ma:fieldId="{4369e605-1431-4f9e-a604-c7d16fa1a712}"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7" nillable="true" ma:displayName="Machine Translated" ma:default="" ma:internalName="MachineTranslated" ma:readOnly="false">
      <xsd:simpleType>
        <xsd:restriction base="dms:Boolean"/>
      </xsd:simpleType>
    </xsd:element>
    <xsd:element name="Manager" ma:index="88" nillable="true" ma:displayName="Manager" ma:hidden="true" ma:internalName="Manager" ma:readOnly="false">
      <xsd:simpleType>
        <xsd:restriction base="dms:Text"/>
      </xsd:simpleType>
    </xsd:element>
    <xsd:element name="Markets" ma:index="89" nillable="true" ma:displayName="Markets" ma:default="" ma:description="Leave blank to show in all markets" ma:list="{F11A2EFD-B154-4910-9A6A-203D18A8C4F1}" ma:internalName="Markets" ma:readOnly="false" ma:showField="MarketName" ma:web="b588bf57-8ba0-468c-9088-7d67b55c7039">
      <xsd:complexType>
        <xsd:complexContent>
          <xsd:extension base="dms:MultiChoiceLookup">
            <xsd:sequence>
              <xsd:element name="Value" type="dms:Lookup" maxOccurs="unbounded" minOccurs="0" nillable="true"/>
            </xsd:sequence>
          </xsd:extension>
        </xsd:complexContent>
      </xsd:complexType>
    </xsd:element>
    <xsd:element name="Milestone" ma:index="90" nillable="true" ma:displayName="Milestone" ma:default="" ma:internalName="Milestone" ma:readOnly="false">
      <xsd:simpleType>
        <xsd:restriction base="dms:Unknown"/>
      </xsd:simpleType>
    </xsd:element>
    <xsd:element name="TPNamespace" ma:index="93" nillable="true" ma:displayName="Namespace" ma:default="" ma:internalName="TPNamespace">
      <xsd:simpleType>
        <xsd:restriction base="dms:Text"/>
      </xsd:simpleType>
    </xsd:element>
    <xsd:element name="NumericId" ma:index="94" nillable="true" ma:displayName="Numeric ID" ma:default="" ma:indexed="true" ma:internalName="NumericId" ma:readOnly="false">
      <xsd:simpleType>
        <xsd:restriction base="dms:Number"/>
      </xsd:simpleType>
    </xsd:element>
    <xsd:element name="NumOfRatingsLookup" ma:index="95" nillable="true" ma:displayName="NumOfRatings" ma:default="" ma:list="{3DA286C3-8253-47DF-B32E-474422912EB9}" ma:internalName="NumOfRatingsLookup" ma:readOnly="true" ma:showField="NumOfRatings" ma:web="b588bf57-8ba0-468c-9088-7d67b55c7039">
      <xsd:complexType>
        <xsd:complexContent>
          <xsd:extension base="dms:MultiChoiceLookup">
            <xsd:sequence>
              <xsd:element name="Value" type="dms:Lookup" maxOccurs="unbounded" minOccurs="0" nillable="true"/>
            </xsd:sequence>
          </xsd:extension>
        </xsd:complexContent>
      </xsd:complexType>
    </xsd:element>
    <xsd:element name="OOCacheId" ma:index="96" nillable="true" ma:displayName="OOCacheId" ma:internalName="OOCacheId" ma:readOnly="false">
      <xsd:simpleType>
        <xsd:restriction base="dms:Text"/>
      </xsd:simpleType>
    </xsd:element>
    <xsd:element name="OpenTemplate" ma:index="97" nillable="true" ma:displayName="Open Template" ma:default="true" ma:internalName="OpenTemplate">
      <xsd:simpleType>
        <xsd:restriction base="dms:Boolean"/>
      </xsd:simpleType>
    </xsd:element>
    <xsd:element name="OriginAsset" ma:index="98" nillable="true" ma:displayName="Origin Asset" ma:default="" ma:internalName="OriginAsset" ma:readOnly="false">
      <xsd:simpleType>
        <xsd:restriction base="dms:Text"/>
      </xsd:simpleType>
    </xsd:element>
    <xsd:element name="OriginalRelease" ma:index="99"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0" nillable="true" ma:displayName="Original Source Market Group" ma:default="" ma:internalName="OriginalSourceMarket" ma:readOnly="false">
      <xsd:simpleType>
        <xsd:restriction base="dms:Text"/>
      </xsd:simpleType>
    </xsd:element>
    <xsd:element name="OutputCachingOn" ma:index="101" nillable="true" ma:displayName="Output Caching" ma:default="true" ma:hidden="true" ma:internalName="OutputCachingOn" ma:readOnly="false">
      <xsd:simpleType>
        <xsd:restriction base="dms:Boolean"/>
      </xsd:simpleType>
    </xsd:element>
    <xsd:element name="ParentAssetId" ma:index="102" nillable="true" ma:displayName="Parent Asset Id" ma:default="" ma:internalName="ParentAssetId" ma:readOnly="false">
      <xsd:simpleType>
        <xsd:restriction base="dms:Text"/>
      </xsd:simpleType>
    </xsd:element>
    <xsd:element name="PlannedPubDate" ma:index="103" nillable="true" ma:displayName="Planned Publish Date" ma:default="" ma:indexed="true" ma:internalName="PlannedPubDate" ma:readOnly="false">
      <xsd:simpleType>
        <xsd:restriction base="dms:DateTime"/>
      </xsd:simpleType>
    </xsd:element>
    <xsd:element name="PolicheckWords" ma:index="104" nillable="true" ma:displayName="Policheck Words" ma:default="" ma:internalName="PolicheckWords" ma:readOnly="false">
      <xsd:simpleType>
        <xsd:restriction base="dms:Text"/>
      </xsd:simpleType>
    </xsd:element>
    <xsd:element name="BusinessGroup" ma:index="105" nillable="true" ma:displayName="Product Division Owner" ma:default="" ma:internalName="BusinessGroup" ma:readOnly="false">
      <xsd:simpleType>
        <xsd:restriction base="dms:Unknown"/>
      </xsd:simpleType>
    </xsd:element>
    <xsd:element name="UAProjectedTotalWords" ma:index="106" nillable="true" ma:displayName="Projected Word Count" ma:default="" ma:internalName="UAProjectedTotalWords" ma:readOnly="false">
      <xsd:simpleType>
        <xsd:restriction base="dms:Unknown"/>
      </xsd:simpleType>
    </xsd:element>
    <xsd:element name="Provider" ma:index="107" nillable="true" ma:displayName="Provider" ma:default="" ma:internalName="Provider" ma:readOnly="false">
      <xsd:simpleType>
        <xsd:restriction base="dms:Unknown"/>
      </xsd:simpleType>
    </xsd:element>
    <xsd:element name="Providers" ma:index="108" nillable="true" ma:displayName="Providers" ma:default="" ma:internalName="Providers">
      <xsd:simpleType>
        <xsd:restriction base="dms:Unknown"/>
      </xsd:simpleType>
    </xsd:element>
    <xsd:element name="PublishStatusLookup" ma:index="109" nillable="true" ma:displayName="Publish Status" ma:default="" ma:list="{3DA286C3-8253-47DF-B32E-474422912EB9}" ma:internalName="PublishStatusLookup" ma:readOnly="false" ma:showField="PublishStatus" ma:web="b588bf57-8ba0-468c-9088-7d67b55c7039">
      <xsd:complexType>
        <xsd:complexContent>
          <xsd:extension base="dms:MultiChoiceLookup">
            <xsd:sequence>
              <xsd:element name="Value" type="dms:Lookup" maxOccurs="unbounded" minOccurs="0" nillable="true"/>
            </xsd:sequence>
          </xsd:extension>
        </xsd:complexContent>
      </xsd:complexType>
    </xsd:element>
    <xsd:element name="PublishTargets" ma:index="110" nillable="true" ma:displayName="Publish Target" ma:default="OfficeOnlineVNext" ma:internalName="PublishTargets" ma:readOnly="false">
      <xsd:simpleType>
        <xsd:restriction base="dms:Unknown"/>
      </xsd:simpleType>
    </xsd:element>
    <xsd:element name="RecommendationsModifier" ma:index="111" nillable="true" ma:displayName="Recommendations Modifier" ma:default="" ma:internalName="RecommendationsModifier" ma:readOnly="false">
      <xsd:simpleType>
        <xsd:restriction base="dms:Number"/>
      </xsd:simpleType>
    </xsd:element>
    <xsd:element name="ArtSampleDocs" ma:index="112" nillable="true" ma:displayName="Sample Docs" ma:default="" ma:hidden="true" ma:internalName="ArtSampleDocs" ma:readOnly="false">
      <xsd:simpleType>
        <xsd:restriction base="dms:Text"/>
      </xsd:simpleType>
    </xsd:element>
    <xsd:element name="ScenarioTagsTaxHTField0" ma:index="114" nillable="true" ma:taxonomy="true" ma:internalName="ScenarioTagsTaxHTField0" ma:taxonomyFieldName="ScenarioTags" ma:displayName="Scenarios" ma:readOnly="false" ma:default="" ma:fieldId="{b2e536f2-3e7b-4689-bd5c-6d869e5e38fb}"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6"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7" nillable="true" ma:displayName="Source Title" ma:default="" ma:indexed="true" ma:internalName="SourceTitle" ma:readOnly="false">
      <xsd:simpleType>
        <xsd:restriction base="dms:Text"/>
      </xsd:simpleType>
    </xsd:element>
    <xsd:element name="CSXSubmissionDate" ma:index="118" nillable="true" ma:displayName="Submission Date" ma:default="" ma:internalName="CSXSubmissionDate" ma:readOnly="false">
      <xsd:simpleType>
        <xsd:restriction base="dms:DateTime"/>
      </xsd:simpleType>
    </xsd:element>
    <xsd:element name="SubmitterId" ma:index="119" nillable="true" ma:displayName="Submitter ID" ma:default="" ma:internalName="SubmitterId" ma:readOnly="false">
      <xsd:simpleType>
        <xsd:restriction base="dms:Text"/>
      </xsd:simpleType>
    </xsd:element>
    <xsd:element name="TaxCatchAll" ma:index="120" nillable="true" ma:displayName="Taxonomy Catch All Column" ma:hidden="true" ma:list="{083571ef-0dda-4d55-a857-683ecd66090e}" ma:internalName="TaxCatchAll" ma:showField="CatchAllData" ma:web="b588bf57-8ba0-468c-9088-7d67b55c7039">
      <xsd:complexType>
        <xsd:complexContent>
          <xsd:extension base="dms:MultiChoiceLookup">
            <xsd:sequence>
              <xsd:element name="Value" type="dms:Lookup" maxOccurs="unbounded" minOccurs="0" nillable="true"/>
            </xsd:sequence>
          </xsd:extension>
        </xsd:complexContent>
      </xsd:complexType>
    </xsd:element>
    <xsd:element name="TaxCatchAllLabel" ma:index="121" nillable="true" ma:displayName="Taxonomy Catch All Column1" ma:hidden="true" ma:list="{083571ef-0dda-4d55-a857-683ecd66090e}" ma:internalName="TaxCatchAllLabel" ma:readOnly="true" ma:showField="CatchAllDataLabel" ma:web="b588bf57-8ba0-468c-9088-7d67b55c7039">
      <xsd:complexType>
        <xsd:complexContent>
          <xsd:extension base="dms:MultiChoiceLookup">
            <xsd:sequence>
              <xsd:element name="Value" type="dms:Lookup" maxOccurs="unbounded" minOccurs="0" nillable="true"/>
            </xsd:sequence>
          </xsd:extension>
        </xsd:complexContent>
      </xsd:complexType>
    </xsd:element>
    <xsd:element name="TemplateStatus" ma:index="122" nillable="true" ma:displayName="Template Status" ma:default="" ma:internalName="TemplateStatus">
      <xsd:simpleType>
        <xsd:restriction base="dms:Unknown"/>
      </xsd:simpleType>
    </xsd:element>
    <xsd:element name="TemplateTemplateType" ma:index="123" nillable="true" ma:displayName="Template Type" ma:default="" ma:internalName="TemplateTemplateType">
      <xsd:simpleType>
        <xsd:restriction base="dms:Unknown"/>
      </xsd:simpleType>
    </xsd:element>
    <xsd:element name="ThumbnailAssetId" ma:index="124" nillable="true" ma:displayName="Thumbnail Image Asset" ma:default="" ma:internalName="ThumbnailAssetId" ma:readOnly="false">
      <xsd:simpleType>
        <xsd:restriction base="dms:Text"/>
      </xsd:simpleType>
    </xsd:element>
    <xsd:element name="TimesCloned" ma:index="125" nillable="true" ma:displayName="Times Cloned" ma:default="" ma:internalName="TimesCloned" ma:readOnly="false">
      <xsd:simpleType>
        <xsd:restriction base="dms:Number"/>
      </xsd:simpleType>
    </xsd:element>
    <xsd:element name="TrustLevel" ma:index="127" nillable="true" ma:displayName="Trust Level" ma:default="1 Microsoft Managed Content" ma:internalName="TrustLevel" ma:readOnly="false">
      <xsd:simpleType>
        <xsd:restriction base="dms:Unknown"/>
      </xsd:simpleType>
    </xsd:element>
    <xsd:element name="UALocComments" ma:index="128" nillable="true" ma:displayName="UA Loc Comments" ma:default="" ma:internalName="UALocComments" ma:readOnly="false">
      <xsd:simpleType>
        <xsd:restriction base="dms:Note"/>
      </xsd:simpleType>
    </xsd:element>
    <xsd:element name="UALocRecommendation" ma:index="129"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0" nillable="true" ma:displayName="UA Notes" ma:default="" ma:internalName="UANotes" ma:readOnly="false">
      <xsd:simpleType>
        <xsd:restriction base="dms:Note"/>
      </xsd:simpleType>
    </xsd:element>
    <xsd:element name="TPAppVersion" ma:index="131" nillable="true" ma:displayName="Version" ma:default="" ma:internalName="TPAppVersion">
      <xsd:simpleType>
        <xsd:restriction base="dms:Text"/>
      </xsd:simpleType>
    </xsd:element>
    <xsd:element name="VoteCount" ma:index="132"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1" ma:displayName="Content Type"/>
        <xsd:element ref="dc:title" minOccurs="0" maxOccurs="1" ma:index="126"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C848E6D-D87F-470B-9CFF-9AA956ED9F5B}">
  <ds:schemaRefs>
    <ds:schemaRef ds:uri="http://schemas.microsoft.com/sharepoint/v3/contenttype/forms"/>
  </ds:schemaRefs>
</ds:datastoreItem>
</file>

<file path=customXml/itemProps2.xml><?xml version="1.0" encoding="utf-8"?>
<ds:datastoreItem xmlns:ds="http://schemas.openxmlformats.org/officeDocument/2006/customXml" ds:itemID="{2913421E-FA97-4088-A296-1620B440F3F5}">
  <ds:schemaRefs>
    <ds:schemaRef ds:uri="http://schemas.microsoft.com/office/2006/metadata/properties"/>
    <ds:schemaRef ds:uri="http://schemas.microsoft.com/office/infopath/2007/PartnerControls"/>
    <ds:schemaRef ds:uri="b588bf57-8ba0-468c-9088-7d67b55c7039"/>
  </ds:schemaRefs>
</ds:datastoreItem>
</file>

<file path=customXml/itemProps3.xml><?xml version="1.0" encoding="utf-8"?>
<ds:datastoreItem xmlns:ds="http://schemas.openxmlformats.org/officeDocument/2006/customXml" ds:itemID="{93FCE9A4-8673-4474-9B2D-C35658553A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588bf57-8ba0-468c-9088-7d67b55c703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Ιόν</Template>
  <TotalTime>103</TotalTime>
  <Words>2706</Words>
  <Application>Microsoft Office PowerPoint</Application>
  <PresentationFormat>Ευρεία οθόνη</PresentationFormat>
  <Paragraphs>147</Paragraphs>
  <Slides>27</Slides>
  <Notes>27</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27</vt:i4>
      </vt:variant>
    </vt:vector>
  </HeadingPairs>
  <TitlesOfParts>
    <vt:vector size="33" baseType="lpstr">
      <vt:lpstr>Arial</vt:lpstr>
      <vt:lpstr>Calibri</vt:lpstr>
      <vt:lpstr>Century Gothic</vt:lpstr>
      <vt:lpstr>Georgia</vt:lpstr>
      <vt:lpstr>Wingdings 3</vt:lpstr>
      <vt:lpstr>Αίθουσα συσκέψεων "Ιόν"</vt:lpstr>
      <vt:lpstr>ΣΥΛΛΟΓΙΚΕΣ ΔΙΑΠΡΑΓΜΑΤΕΥΣΕΙΣ</vt:lpstr>
      <vt:lpstr>Ιστορική εξέλιξη </vt:lpstr>
      <vt:lpstr>Ιστορική εξέλιξη </vt:lpstr>
      <vt:lpstr>Ιστορική εξέλιξη </vt:lpstr>
      <vt:lpstr>Ιστορική εξέλιξη </vt:lpstr>
      <vt:lpstr>Ιστορική εξέλιξη </vt:lpstr>
      <vt:lpstr>Ιστορική εξέλιξη </vt:lpstr>
      <vt:lpstr>Ιστορική εξέλιξη </vt:lpstr>
      <vt:lpstr>Ν. 1876/90</vt:lpstr>
      <vt:lpstr>Ν. 1876/90</vt:lpstr>
      <vt:lpstr>Ν. 1876/90</vt:lpstr>
      <vt:lpstr>Οι εξελίξεις σε διεθνές/ευρωπαϊκό επίπεδο</vt:lpstr>
      <vt:lpstr>Αποκέντρωση των ΣΔ</vt:lpstr>
      <vt:lpstr>Αποκέντρωση των ΣΔ-Παράγοντες </vt:lpstr>
      <vt:lpstr>Αποκέντρωση των ΣΔ-Μορφές  </vt:lpstr>
      <vt:lpstr>Αποκέντρωση των ΣΔ-Μορφές  </vt:lpstr>
      <vt:lpstr>Αποκέντρωση των ΣΔ-Μορφές  </vt:lpstr>
      <vt:lpstr>Αποκέντρωση των ΣΔ-Συνέπειες  </vt:lpstr>
      <vt:lpstr>Αποκέντρωση των ΣΔ-Συνέπειες  </vt:lpstr>
      <vt:lpstr>Αποκέντρωση των ΣΔ-Συνέπειες  </vt:lpstr>
      <vt:lpstr>Αποκέντρωση των ΣΔ-Συνέπειες  </vt:lpstr>
      <vt:lpstr>Αποκέντρωση των ΣΔ-Συνέπειες  </vt:lpstr>
      <vt:lpstr>ΣΔ στην Ελλάδα κατά την περίοδο της κρίσης  Μνημονιακοί νόμοι</vt:lpstr>
      <vt:lpstr>ΣΔ στην Ελλάδα κατά την περίοδο της κρίσης  Μνημονιακοί νόμοι</vt:lpstr>
      <vt:lpstr>ΣΔ στην Ελλάδα κατά την περίοδο της κρίσης  Μνημονιακοί νόμοι</vt:lpstr>
      <vt:lpstr>Σύστημα των συλλογικών διαπραγματεύσεων στη «μεταμνημονιακή» περίοδο</vt:lpstr>
      <vt:lpstr>Σύστημα των συλλογικών διαπραγματεύσεων στη «μεταμνημονιακή» περίοδο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ΣΥΛΛΟΓΙΚΕΣ ΔΙΑΠΡΑΓΜΑΤΕΥΣΕΙΣ</dc:title>
  <dc:creator>CHRISTINA KARAKIOULAFIS</dc:creator>
  <cp:lastModifiedBy>CHRISTINA KARAKIOULAFIS</cp:lastModifiedBy>
  <cp:revision>12</cp:revision>
  <dcterms:created xsi:type="dcterms:W3CDTF">2021-02-22T17:08:31Z</dcterms:created>
  <dcterms:modified xsi:type="dcterms:W3CDTF">2021-02-23T05:30:32Z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0x010100FE6B03208763A44EB64B9FC8A84B4CC804005E48DE7B391D904E817F9F36E6EFDCBC</vt:lpwstr>
  </property>
  <property fmtid="{D5CDD505-2E9C-101B-9397-08002B2CF9AE}" pid="3" name="ImageGenCounter">
    <vt:i4>0</vt:i4>
  </property>
  <property fmtid="{D5CDD505-2E9C-101B-9397-08002B2CF9AE}" pid="4" name="ViolationReportStatus">
    <vt:lpwstr>None</vt:lpwstr>
  </property>
  <property fmtid="{D5CDD505-2E9C-101B-9397-08002B2CF9AE}" pid="5" name="PolicheckStatus">
    <vt:i4>0</vt:i4>
  </property>
  <property fmtid="{D5CDD505-2E9C-101B-9397-08002B2CF9AE}" pid="6" name="ImageGenStatus">
    <vt:i4>0</vt:i4>
  </property>
  <property fmtid="{D5CDD505-2E9C-101B-9397-08002B2CF9AE}" pid="7" name="Applications">
    <vt:lpwstr>67;#Template 12;#53;#PowerPoint 12;#407;#PowerPoint 14</vt:lpwstr>
  </property>
  <property fmtid="{D5CDD505-2E9C-101B-9397-08002B2CF9AE}" pid="8" name="PolicheckCounter">
    <vt:i4>0</vt:i4>
  </property>
  <property fmtid="{D5CDD505-2E9C-101B-9397-08002B2CF9AE}" pid="9" name="APTrustLevel">
    <vt:r8>0</vt:r8>
  </property>
  <property fmtid="{D5CDD505-2E9C-101B-9397-08002B2CF9AE}" pid="10" name="Order">
    <vt:r8>12665100</vt:r8>
  </property>
</Properties>
</file>