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4" r:id="rId4"/>
  </p:sldMasterIdLst>
  <p:notesMasterIdLst>
    <p:notesMasterId r:id="rId26"/>
  </p:notesMasterIdLst>
  <p:handoutMasterIdLst>
    <p:handoutMasterId r:id="rId27"/>
  </p:handoutMasterIdLst>
  <p:sldIdLst>
    <p:sldId id="257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87" r:id="rId16"/>
    <p:sldId id="288" r:id="rId17"/>
    <p:sldId id="289" r:id="rId18"/>
    <p:sldId id="290" r:id="rId19"/>
    <p:sldId id="291" r:id="rId20"/>
    <p:sldId id="293" r:id="rId21"/>
    <p:sldId id="297" r:id="rId22"/>
    <p:sldId id="298" r:id="rId23"/>
    <p:sldId id="295" r:id="rId24"/>
    <p:sldId id="296" r:id="rId25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EC20E35-A176-4012-BC5E-935CFFF8708E}" styleName="Μεσαίο στυλ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280" autoAdjust="0"/>
  </p:normalViewPr>
  <p:slideViewPr>
    <p:cSldViewPr>
      <p:cViewPr varScale="1">
        <p:scale>
          <a:sx n="68" d="100"/>
          <a:sy n="68" d="100"/>
        </p:scale>
        <p:origin x="738" y="72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0" d="100"/>
          <a:sy n="90" d="100"/>
        </p:scale>
        <p:origin x="2658" y="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Σύμβολο κράτησης θέσης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el-GR" dirty="0"/>
          </a:p>
        </p:txBody>
      </p:sp>
      <p:sp>
        <p:nvSpPr>
          <p:cNvPr id="3" name="Σύμβολο κράτησης θέσης ημερομηνίας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 rtl="0"/>
            <a:fld id="{59311096-A88A-484F-8285-E24520B1D3AE}" type="datetime1">
              <a:rPr lang="el-GR" smtClean="0"/>
              <a:t>23/3/2021</a:t>
            </a:fld>
            <a:endParaRPr lang="el-GR" dirty="0"/>
          </a:p>
        </p:txBody>
      </p:sp>
      <p:sp>
        <p:nvSpPr>
          <p:cNvPr id="4" name="Σύμβολο κράτησης θέσης υποσέλιδου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el-GR" dirty="0"/>
          </a:p>
        </p:txBody>
      </p:sp>
      <p:sp>
        <p:nvSpPr>
          <p:cNvPr id="5" name="Σύμβολο κράτησης θέσης αριθμού διαφάνειας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 rtl="0"/>
            <a:fld id="{9C567D4A-04CB-4EDF-8FB1-342A02FC8EC5}" type="slidenum">
              <a:rPr lang="el-GR"/>
              <a:pPr algn="r" rtl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801253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Σύμβολο κράτησης θέσης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el-GR" dirty="0"/>
          </a:p>
        </p:txBody>
      </p:sp>
      <p:sp>
        <p:nvSpPr>
          <p:cNvPr id="3" name="Σύμβολο κράτησης θέσης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>
              <a:defRPr sz="1200"/>
            </a:lvl1pPr>
          </a:lstStyle>
          <a:p>
            <a:fld id="{7C484DDA-5537-4912-91DA-7CE85C8192C2}" type="datetime1">
              <a:rPr lang="el-GR" smtClean="0"/>
              <a:pPr/>
              <a:t>23/3/2021</a:t>
            </a:fld>
            <a:endParaRPr lang="el-GR" dirty="0"/>
          </a:p>
        </p:txBody>
      </p:sp>
      <p:sp>
        <p:nvSpPr>
          <p:cNvPr id="4" name="Σύμβολο κράτησης θέσης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l-GR" dirty="0"/>
          </a:p>
        </p:txBody>
      </p:sp>
      <p:sp>
        <p:nvSpPr>
          <p:cNvPr id="5" name="Σύμβολο κράτησης θέσης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l-GR" dirty="0"/>
              <a:t>Στυλ υποδείγματος κειμένου</a:t>
            </a:r>
          </a:p>
          <a:p>
            <a:pPr lvl="1" rtl="0"/>
            <a:r>
              <a:rPr lang="el-GR" dirty="0"/>
              <a:t>Δεύτερου επιπέδου</a:t>
            </a:r>
          </a:p>
          <a:p>
            <a:pPr lvl="2" rtl="0"/>
            <a:r>
              <a:rPr lang="el-GR" dirty="0"/>
              <a:t>Τρίτου επιπέδου</a:t>
            </a:r>
          </a:p>
          <a:p>
            <a:pPr lvl="3" rtl="0"/>
            <a:r>
              <a:rPr lang="el-GR" dirty="0"/>
              <a:t>Τέταρτου επιπέδου</a:t>
            </a:r>
          </a:p>
          <a:p>
            <a:pPr lvl="4" rtl="0"/>
            <a:r>
              <a:rPr lang="el-GR" dirty="0"/>
              <a:t>Πέμπτου επιπέδου</a:t>
            </a:r>
          </a:p>
        </p:txBody>
      </p:sp>
      <p:sp>
        <p:nvSpPr>
          <p:cNvPr id="6" name="Σύμβολο κράτησης θέσης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el-GR" dirty="0"/>
          </a:p>
        </p:txBody>
      </p:sp>
      <p:sp>
        <p:nvSpPr>
          <p:cNvPr id="7" name="Σύμβολο κράτησης θέσης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>
              <a:defRPr sz="1200"/>
            </a:lvl1pPr>
          </a:lstStyle>
          <a:p>
            <a:fld id="{2E61351F-DBB1-4664-ADA9-83BC7CB8848D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42362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1351F-DBB1-4664-ADA9-83BC7CB8848D}" type="slidenum">
              <a:rPr lang="el-GR" smtClean="0"/>
              <a:pPr/>
              <a:t>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873149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544" y="758952"/>
            <a:ext cx="9415867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198" baseline="0">
                <a:solidFill>
                  <a:schemeClr val="tx1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544" y="4800600"/>
            <a:ext cx="9415867" cy="1691640"/>
          </a:xfrm>
        </p:spPr>
        <p:txBody>
          <a:bodyPr>
            <a:normAutofit/>
          </a:bodyPr>
          <a:lstStyle>
            <a:lvl1pPr marL="0" indent="0" algn="l">
              <a:buNone/>
              <a:defRPr sz="2199" baseline="0">
                <a:solidFill>
                  <a:schemeClr val="tx1">
                    <a:lumMod val="75000"/>
                  </a:schemeClr>
                </a:solidFill>
              </a:defRPr>
            </a:lvl1pPr>
            <a:lvl2pPr marL="457063" indent="0" algn="ctr">
              <a:buNone/>
              <a:defRPr sz="2199"/>
            </a:lvl2pPr>
            <a:lvl3pPr marL="914126" indent="0" algn="ctr">
              <a:buNone/>
              <a:defRPr sz="2199"/>
            </a:lvl3pPr>
            <a:lvl4pPr marL="1371189" indent="0" algn="ctr">
              <a:buNone/>
              <a:defRPr sz="1999"/>
            </a:lvl4pPr>
            <a:lvl5pPr marL="1828251" indent="0" algn="ctr">
              <a:buNone/>
              <a:defRPr sz="1999"/>
            </a:lvl5pPr>
            <a:lvl6pPr marL="2285314" indent="0" algn="ctr">
              <a:buNone/>
              <a:defRPr sz="1999"/>
            </a:lvl6pPr>
            <a:lvl7pPr marL="2742377" indent="0" algn="ctr">
              <a:buNone/>
              <a:defRPr sz="1999"/>
            </a:lvl7pPr>
            <a:lvl8pPr marL="3199440" indent="0" algn="ctr">
              <a:buNone/>
              <a:defRPr sz="1999"/>
            </a:lvl8pPr>
            <a:lvl9pPr marL="3656503" indent="0" algn="ctr">
              <a:buNone/>
              <a:defRPr sz="1999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A86E767F-84A1-48D3-A9F9-47BB89B7E6AA}" type="datetime1">
              <a:rPr lang="el-GR" smtClean="0"/>
              <a:pPr/>
              <a:t>23/3/2021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81FEFA0A-2F20-4B60-98C6-5FFDA469AA1C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08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05421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E00B0-3D40-461F-B92F-912B0424054E}" type="datetime1">
              <a:rPr lang="el-GR" smtClean="0"/>
              <a:pPr/>
              <a:t>23/3/2021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FA0A-2F20-4B60-98C6-5FFDA469AA1C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95364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6448" y="381000"/>
            <a:ext cx="2475855" cy="5897562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1801" y="381000"/>
            <a:ext cx="7732286" cy="5897562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E00B0-3D40-461F-B92F-912B0424054E}" type="datetime1">
              <a:rPr lang="el-GR" smtClean="0"/>
              <a:pPr/>
              <a:t>23/3/2021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FA0A-2F20-4B60-98C6-5FFDA469AA1C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30008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E00B0-3D40-461F-B92F-912B0424054E}" type="datetime1">
              <a:rPr lang="el-GR" smtClean="0"/>
              <a:pPr/>
              <a:t>23/3/2021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FA0A-2F20-4B60-98C6-5FFDA469AA1C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78440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544" y="758952"/>
            <a:ext cx="9415867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198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544" y="4800600"/>
            <a:ext cx="9415867" cy="1691640"/>
          </a:xfrm>
        </p:spPr>
        <p:txBody>
          <a:bodyPr anchor="t">
            <a:normAutofit/>
          </a:bodyPr>
          <a:lstStyle>
            <a:lvl1pPr marL="0" indent="0">
              <a:buNone/>
              <a:defRPr sz="2199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DB222C-A4AF-4D28-9615-9E6699B8647A}" type="datetime1">
              <a:rPr lang="el-GR" smtClean="0"/>
              <a:pPr/>
              <a:t>23/3/2021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FA0A-2F20-4B60-98C6-5FFDA469AA1C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08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85599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543" y="1828801"/>
            <a:ext cx="4479393" cy="4351337"/>
          </a:xfrm>
        </p:spPr>
        <p:txBody>
          <a:bodyPr/>
          <a:lstStyle>
            <a:lvl1pPr>
              <a:defRPr sz="1799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4885" y="1828801"/>
            <a:ext cx="4479393" cy="4351337"/>
          </a:xfrm>
        </p:spPr>
        <p:txBody>
          <a:bodyPr/>
          <a:lstStyle>
            <a:lvl1pPr>
              <a:defRPr sz="1799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E00B0-3D40-461F-B92F-912B0424054E}" type="datetime1">
              <a:rPr lang="el-GR" smtClean="0"/>
              <a:pPr/>
              <a:t>23/3/2021</a:t>
            </a:fld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FA0A-2F20-4B60-98C6-5FFDA469AA1C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36072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543" y="1713655"/>
            <a:ext cx="4479393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99" b="0">
                <a:solidFill>
                  <a:schemeClr val="tx2"/>
                </a:solidFill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543" y="2507550"/>
            <a:ext cx="4479393" cy="3664650"/>
          </a:xfrm>
        </p:spPr>
        <p:txBody>
          <a:bodyPr/>
          <a:lstStyle>
            <a:lvl1pPr>
              <a:defRPr sz="1799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4885" y="1713655"/>
            <a:ext cx="4479393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1999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marL="0" lvl="0" indent="0" algn="l" defTabSz="914126" rtl="0" eaLnBrk="1" latinLnBrk="0" hangingPunct="1">
              <a:lnSpc>
                <a:spcPct val="90000"/>
              </a:lnSpc>
              <a:spcBef>
                <a:spcPts val="1999"/>
              </a:spcBef>
              <a:buFontTx/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4885" y="2507550"/>
            <a:ext cx="4479393" cy="3664650"/>
          </a:xfrm>
        </p:spPr>
        <p:txBody>
          <a:bodyPr/>
          <a:lstStyle>
            <a:lvl1pPr>
              <a:defRPr sz="1799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E00B0-3D40-461F-B92F-912B0424054E}" type="datetime1">
              <a:rPr lang="el-GR" smtClean="0"/>
              <a:pPr/>
              <a:t>23/3/2021</a:t>
            </a:fld>
            <a:endParaRPr lang="el-G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l-G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FA0A-2F20-4B60-98C6-5FFDA469AA1C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93723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50A96-961B-4024-ABAC-73A656994B28}" type="datetime1">
              <a:rPr lang="el-GR" smtClean="0"/>
              <a:pPr/>
              <a:t>23/3/2021</a:t>
            </a:fld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FA0A-2F20-4B60-98C6-5FFDA469AA1C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50230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FE0A4-C683-453D-B730-8E3D7E0EF005}" type="datetime1">
              <a:rPr lang="el-GR" smtClean="0"/>
              <a:pPr/>
              <a:t>23/3/2021</a:t>
            </a:fld>
            <a:endParaRPr lang="el-G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FA0A-2F20-4B60-98C6-5FFDA469AA1C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57198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029" y="457201"/>
            <a:ext cx="3199567" cy="1600197"/>
          </a:xfrm>
        </p:spPr>
        <p:txBody>
          <a:bodyPr anchor="b">
            <a:normAutofit/>
          </a:bodyPr>
          <a:lstStyle>
            <a:lvl1pPr>
              <a:defRPr sz="3199" b="0" baseline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3094" y="685800"/>
            <a:ext cx="6077483" cy="5486400"/>
          </a:xfrm>
        </p:spPr>
        <p:txBody>
          <a:bodyPr/>
          <a:lstStyle>
            <a:lvl1pPr>
              <a:defRPr sz="1999"/>
            </a:lvl1pPr>
            <a:lvl2pPr>
              <a:defRPr sz="1799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029" y="2099735"/>
            <a:ext cx="3199567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E00B0-3D40-461F-B92F-912B0424054E}" type="datetime1">
              <a:rPr lang="el-GR" smtClean="0"/>
              <a:pPr/>
              <a:t>23/3/2021</a:t>
            </a:fld>
            <a:endParaRPr lang="el-G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EFA0A-2F20-4B60-98C6-5FFDA469AA1C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64028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89899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162" y="5257800"/>
            <a:ext cx="9979600" cy="914400"/>
          </a:xfrm>
        </p:spPr>
        <p:txBody>
          <a:bodyPr anchor="b">
            <a:normAutofit/>
          </a:bodyPr>
          <a:lstStyle>
            <a:lvl1pPr>
              <a:defRPr sz="2799" b="0">
                <a:solidFill>
                  <a:schemeClr val="bg1"/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1"/>
            <a:ext cx="11289899" cy="5128923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>
              <a:buNone/>
              <a:defRPr sz="3199">
                <a:solidFill>
                  <a:schemeClr val="bg1"/>
                </a:solidFill>
              </a:defRPr>
            </a:lvl1pPr>
            <a:lvl2pPr marL="457063" indent="0">
              <a:buNone/>
              <a:defRPr sz="2799"/>
            </a:lvl2pPr>
            <a:lvl3pPr marL="914126" indent="0">
              <a:buNone/>
              <a:defRPr sz="2399"/>
            </a:lvl3pPr>
            <a:lvl4pPr marL="1371189" indent="0">
              <a:buNone/>
              <a:defRPr sz="1999"/>
            </a:lvl4pPr>
            <a:lvl5pPr marL="1828251" indent="0">
              <a:buNone/>
              <a:defRPr sz="1999"/>
            </a:lvl5pPr>
            <a:lvl6pPr marL="2285314" indent="0">
              <a:buNone/>
              <a:defRPr sz="1999"/>
            </a:lvl6pPr>
            <a:lvl7pPr marL="2742377" indent="0">
              <a:buNone/>
              <a:defRPr sz="1999"/>
            </a:lvl7pPr>
            <a:lvl8pPr marL="3199440" indent="0">
              <a:buNone/>
              <a:defRPr sz="1999"/>
            </a:lvl8pPr>
            <a:lvl9pPr marL="3656503" indent="0">
              <a:buNone/>
              <a:defRPr sz="1999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162" y="6108590"/>
            <a:ext cx="99796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3/23/2021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079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89899" y="0"/>
            <a:ext cx="914162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543" y="365760"/>
            <a:ext cx="9690116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543" y="1828801"/>
            <a:ext cx="8593122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4483" y="998585"/>
            <a:ext cx="1904999" cy="3650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33AE00B0-3D40-461F-B92F-912B0424054E}" type="datetime1">
              <a:rPr lang="el-GR" smtClean="0"/>
              <a:pPr/>
              <a:t>23/3/2021</a:t>
            </a:fld>
            <a:endParaRPr lang="el-G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6281" y="4046585"/>
            <a:ext cx="3581400" cy="3650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pPr rtl="0"/>
            <a:endParaRPr lang="el-G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89899" y="6172201"/>
            <a:ext cx="914162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599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81FEFA0A-2F20-4B60-98C6-5FFDA469AA1C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10328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126" rtl="0" eaLnBrk="1" latinLnBrk="0" hangingPunct="1">
        <a:lnSpc>
          <a:spcPct val="90000"/>
        </a:lnSpc>
        <a:spcBef>
          <a:spcPct val="0"/>
        </a:spcBef>
        <a:buNone/>
        <a:defRPr sz="4399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25" indent="-182825" algn="l" defTabSz="914126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799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063" indent="-182825" algn="l" defTabSz="914126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301" indent="-182825" algn="l" defTabSz="914126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538" indent="-182825" algn="l" defTabSz="914126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79776" indent="-182825" algn="l" defTabSz="914126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599520" indent="-228531" algn="l" defTabSz="914126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899430" indent="-228531" algn="l" defTabSz="914126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199340" indent="-228531" algn="l" defTabSz="914126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499250" indent="-228531" algn="l" defTabSz="914126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bg2">
                <a:shade val="92000"/>
                <a:satMod val="140000"/>
                <a:lumMod val="11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834755" y="1124125"/>
            <a:ext cx="8687713" cy="1844385"/>
          </a:xfrm>
        </p:spPr>
        <p:txBody>
          <a:bodyPr rtlCol="0">
            <a:normAutofit/>
          </a:bodyPr>
          <a:lstStyle/>
          <a:p>
            <a:pPr rtl="0"/>
            <a:r>
              <a:rPr lang="el-GR" sz="4000"/>
              <a:t>Απεργιακο φαινομενο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834755" y="3013746"/>
            <a:ext cx="8687713" cy="1078889"/>
          </a:xfrm>
        </p:spPr>
        <p:txBody>
          <a:bodyPr rtlCol="0">
            <a:normAutofit/>
          </a:bodyPr>
          <a:lstStyle/>
          <a:p>
            <a:pPr rtl="0"/>
            <a:r>
              <a:rPr lang="el-GR">
                <a:solidFill>
                  <a:schemeClr val="tx1">
                    <a:lumMod val="50000"/>
                    <a:lumOff val="50000"/>
                  </a:schemeClr>
                </a:solidFill>
              </a:rPr>
              <a:t>Υπότιτλος</a:t>
            </a:r>
          </a:p>
        </p:txBody>
      </p:sp>
    </p:spTree>
    <p:extLst>
      <p:ext uri="{BB962C8B-B14F-4D97-AF65-F5344CB8AC3E}">
        <p14:creationId xmlns:p14="http://schemas.microsoft.com/office/powerpoint/2010/main" val="31981769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3801627-6861-4EA9-BE98-E0CE33A894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43299" cy="6858000"/>
          </a:xfrm>
          <a:prstGeom prst="rect">
            <a:avLst/>
          </a:prstGeom>
          <a:solidFill>
            <a:srgbClr val="0D0D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3C1483F-490E-4C8A-8765-1F8AF0C67D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98" y="0"/>
            <a:ext cx="3735216" cy="6858000"/>
          </a:xfrm>
          <a:prstGeom prst="rect">
            <a:avLst/>
          </a:prstGeom>
          <a:solidFill>
            <a:srgbClr val="2929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4CACA7DD-3E3B-4B93-B9B6-7F18879CD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946" y="643466"/>
            <a:ext cx="3091913" cy="5528734"/>
          </a:xfrm>
          <a:noFill/>
        </p:spPr>
        <p:txBody>
          <a:bodyPr anchor="t">
            <a:normAutofit/>
          </a:bodyPr>
          <a:lstStyle/>
          <a:p>
            <a:r>
              <a:rPr lang="el-GR" sz="2800" dirty="0">
                <a:solidFill>
                  <a:srgbClr val="FFFFFF"/>
                </a:solidFill>
              </a:rPr>
              <a:t>Απεργίες </a:t>
            </a:r>
            <a:br>
              <a:rPr lang="el-GR" sz="2800" dirty="0">
                <a:solidFill>
                  <a:srgbClr val="FFFFFF"/>
                </a:solidFill>
              </a:rPr>
            </a:br>
            <a:r>
              <a:rPr lang="el-GR" sz="2800" dirty="0">
                <a:solidFill>
                  <a:srgbClr val="FFFFFF"/>
                </a:solidFill>
              </a:rPr>
              <a:t>κήρυξη (νόμιμης) απεργίας</a:t>
            </a: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0249BF42-D05C-4553-9417-7B86957592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78513" y="0"/>
            <a:ext cx="691138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783537B-F03C-472B-BFEE-140F41F249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0642" y="643466"/>
            <a:ext cx="5825954" cy="557106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l-GR" sz="2000" b="1" i="0" dirty="0">
                <a:effectLst/>
              </a:rPr>
              <a:t>Προειδοποίηση του εργοδότη ή της εργοδοτικής οργάνωσης εντός των προβλεπόμενων προθεσμιών</a:t>
            </a:r>
            <a:r>
              <a:rPr lang="el-GR" sz="2000" i="0" dirty="0">
                <a:effectLst/>
              </a:rPr>
              <a:t>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l-GR" sz="2000" i="0" dirty="0">
                <a:effectLst/>
              </a:rPr>
              <a:t>συνδικαλιστική οργάνωση υποχρεούται να προειδοποιήσει τον εργοδότη 24 τουλάχιστον ώρες πριν τη πραγματοποίησή της απεργίας.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l-GR" sz="2000" i="0" dirty="0">
                <a:effectLst/>
              </a:rPr>
              <a:t>Για εργαζόμενους με σχέση εργασίας ιδιωτικού δικαίου στο Δημόσιο, Ν.Π.Δ.Δ, Ο.Τ.Α. και Επιχειρήσεις Δημόσιου χαρακτήρα ή Κοινής Ωφέλειας απαιτείται ειδική γνωστοποίηση των αιτημάτων και του χρόνου έναρξης της απεργίας, με έγγραφο που κοινοποιείται με δικαστικό επιμελητή, 4 ημέρες πριν τη πραγματοποίηση της απεργίας στον εργοδότη, το Υπουργείο που ασκεί την εποπτεία και στον Υπουργό Εργασίας.</a:t>
            </a:r>
          </a:p>
        </p:txBody>
      </p:sp>
    </p:spTree>
    <p:extLst>
      <p:ext uri="{BB962C8B-B14F-4D97-AF65-F5344CB8AC3E}">
        <p14:creationId xmlns:p14="http://schemas.microsoft.com/office/powerpoint/2010/main" val="2683831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3801627-6861-4EA9-BE98-E0CE33A894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43299" cy="6858000"/>
          </a:xfrm>
          <a:prstGeom prst="rect">
            <a:avLst/>
          </a:prstGeom>
          <a:solidFill>
            <a:srgbClr val="0D0D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3C1483F-490E-4C8A-8765-1F8AF0C67D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98" y="0"/>
            <a:ext cx="3735216" cy="6858000"/>
          </a:xfrm>
          <a:prstGeom prst="rect">
            <a:avLst/>
          </a:prstGeom>
          <a:solidFill>
            <a:srgbClr val="2929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4CACA7DD-3E3B-4B93-B9B6-7F18879CD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946" y="643466"/>
            <a:ext cx="3091913" cy="5528734"/>
          </a:xfrm>
          <a:noFill/>
        </p:spPr>
        <p:txBody>
          <a:bodyPr anchor="t">
            <a:normAutofit/>
          </a:bodyPr>
          <a:lstStyle/>
          <a:p>
            <a:r>
              <a:rPr lang="el-GR" sz="2800" dirty="0">
                <a:solidFill>
                  <a:srgbClr val="FFFFFF"/>
                </a:solidFill>
              </a:rPr>
              <a:t>Απεργίες </a:t>
            </a:r>
            <a:br>
              <a:rPr lang="el-GR" sz="2800" dirty="0">
                <a:solidFill>
                  <a:srgbClr val="FFFFFF"/>
                </a:solidFill>
              </a:rPr>
            </a:br>
            <a:r>
              <a:rPr lang="el-GR" sz="2800" dirty="0">
                <a:solidFill>
                  <a:srgbClr val="FFFFFF"/>
                </a:solidFill>
              </a:rPr>
              <a:t>κήρυξη (νόμιμης) απεργίας</a:t>
            </a: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0249BF42-D05C-4553-9417-7B86957592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78513" y="0"/>
            <a:ext cx="691138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783537B-F03C-472B-BFEE-140F41F249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0642" y="643466"/>
            <a:ext cx="5825954" cy="557106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l-GR" sz="2000" b="1" i="0" dirty="0">
                <a:effectLst/>
              </a:rPr>
              <a:t>Διάθεση του απαραίτητου προσωπικού ασφαλείας για την ασφάλεια των εγκαταστάσεων της επιχείρησης και την πρόληψη καταστροφών</a:t>
            </a:r>
            <a:r>
              <a:rPr lang="el-GR" sz="2000" b="0" i="0" dirty="0">
                <a:effectLst/>
              </a:rPr>
              <a:t>: </a:t>
            </a:r>
          </a:p>
          <a:p>
            <a:pPr algn="just"/>
            <a:r>
              <a:rPr lang="el-GR" sz="2000" b="0" i="0" dirty="0">
                <a:effectLst/>
              </a:rPr>
              <a:t>Το προσωπικό ασφαλείας καθορίζεται με ειδική συμφωνία μεταξύ της αντιπροσωπευτικότερης συνδικαλιστικής οργάνωσης και της επιχείρησης. </a:t>
            </a:r>
          </a:p>
          <a:p>
            <a:pPr algn="just"/>
            <a:r>
              <a:rPr lang="el-GR" sz="2000" b="0" i="0" dirty="0">
                <a:effectLst/>
              </a:rPr>
              <a:t>Για τις επιχειρήσεις δημόσιου χαρακτήρα ή κοινής ωφέλειας, των οποίων η λειτουργία έχει ζωτική σημασία για την εξυπηρέτηση βασικών αναγκών του κοινωνικού συνόλου, πέραν του προσωπικού ασφαλείας, πρέπει να διατίθεται και προσωπικό για την αντιμετώπιση των στοιχειωδών αναγκών του κοινωνικού συνόλου.</a:t>
            </a:r>
          </a:p>
        </p:txBody>
      </p:sp>
    </p:spTree>
    <p:extLst>
      <p:ext uri="{BB962C8B-B14F-4D97-AF65-F5344CB8AC3E}">
        <p14:creationId xmlns:p14="http://schemas.microsoft.com/office/powerpoint/2010/main" val="2412699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3801627-6861-4EA9-BE98-E0CE33A894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43299" cy="6858000"/>
          </a:xfrm>
          <a:prstGeom prst="rect">
            <a:avLst/>
          </a:prstGeom>
          <a:solidFill>
            <a:srgbClr val="0D0D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3C1483F-490E-4C8A-8765-1F8AF0C67D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98" y="0"/>
            <a:ext cx="3735216" cy="6858000"/>
          </a:xfrm>
          <a:prstGeom prst="rect">
            <a:avLst/>
          </a:prstGeom>
          <a:solidFill>
            <a:srgbClr val="2929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4CACA7DD-3E3B-4B93-B9B6-7F18879CD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946" y="643466"/>
            <a:ext cx="3091913" cy="5528734"/>
          </a:xfrm>
          <a:noFill/>
        </p:spPr>
        <p:txBody>
          <a:bodyPr anchor="t">
            <a:normAutofit/>
          </a:bodyPr>
          <a:lstStyle/>
          <a:p>
            <a:r>
              <a:rPr lang="el-GR" sz="2800" dirty="0">
                <a:solidFill>
                  <a:srgbClr val="FFFFFF"/>
                </a:solidFill>
              </a:rPr>
              <a:t>Απεργίες </a:t>
            </a:r>
            <a:br>
              <a:rPr lang="el-GR" sz="2800" dirty="0">
                <a:solidFill>
                  <a:srgbClr val="FFFFFF"/>
                </a:solidFill>
              </a:rPr>
            </a:br>
            <a:r>
              <a:rPr lang="el-GR" sz="2800" dirty="0">
                <a:solidFill>
                  <a:srgbClr val="FFFFFF"/>
                </a:solidFill>
              </a:rPr>
              <a:t>κήρυξη (νόμιμης) απεργίας</a:t>
            </a: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0249BF42-D05C-4553-9417-7B86957592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78513" y="0"/>
            <a:ext cx="691138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783537B-F03C-472B-BFEE-140F41F249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0642" y="643466"/>
            <a:ext cx="5825954" cy="557106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l-GR" sz="2000" b="1" i="0" dirty="0">
                <a:effectLst/>
              </a:rPr>
              <a:t>Διάθεση του απαραίτητου προσωπικού ασφαλείας για την ασφάλεια των εγκαταστάσεων της επιχείρησης και την πρόληψη καταστροφών</a:t>
            </a:r>
            <a:r>
              <a:rPr lang="el-GR" sz="2000" b="0" i="0" dirty="0">
                <a:effectLst/>
              </a:rPr>
              <a:t>: </a:t>
            </a:r>
          </a:p>
          <a:p>
            <a:pPr algn="just"/>
            <a:r>
              <a:rPr lang="el-GR" sz="2000" b="0" i="0" dirty="0">
                <a:effectLst/>
              </a:rPr>
              <a:t>Το προσωπικό ασφαλείας καθορίζεται με ειδική συμφωνία μεταξύ της αντιπροσωπευτικότερης συνδικαλιστικής οργάνωσης και της επιχείρησης. </a:t>
            </a:r>
          </a:p>
          <a:p>
            <a:pPr algn="just"/>
            <a:r>
              <a:rPr lang="el-GR" sz="2000" b="0" i="0" dirty="0">
                <a:effectLst/>
              </a:rPr>
              <a:t>Για τις επιχειρήσεις δημόσιου χαρακτήρα ή κοινής ωφέλειας, των οποίων η λειτουργία έχει ζωτική σημασία για την εξυπηρέτηση βασικών αναγκών του κοινωνικού συνόλου, πέραν του προσωπικού ασφαλείας, πρέπει να διατίθεται και προσωπικό για την αντιμετώπιση των στοιχειωδών αναγκών του κοινωνικού συνόλου.</a:t>
            </a:r>
          </a:p>
        </p:txBody>
      </p:sp>
    </p:spTree>
    <p:extLst>
      <p:ext uri="{BB962C8B-B14F-4D97-AF65-F5344CB8AC3E}">
        <p14:creationId xmlns:p14="http://schemas.microsoft.com/office/powerpoint/2010/main" val="3978459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3801627-6861-4EA9-BE98-E0CE33A894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43299" cy="6858000"/>
          </a:xfrm>
          <a:prstGeom prst="rect">
            <a:avLst/>
          </a:prstGeom>
          <a:solidFill>
            <a:srgbClr val="0D0D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3C1483F-490E-4C8A-8765-1F8AF0C67D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98" y="0"/>
            <a:ext cx="3735216" cy="6858000"/>
          </a:xfrm>
          <a:prstGeom prst="rect">
            <a:avLst/>
          </a:prstGeom>
          <a:solidFill>
            <a:srgbClr val="2929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4CACA7DD-3E3B-4B93-B9B6-7F18879CD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946" y="643466"/>
            <a:ext cx="3091913" cy="5528734"/>
          </a:xfrm>
          <a:noFill/>
        </p:spPr>
        <p:txBody>
          <a:bodyPr anchor="t">
            <a:normAutofit/>
          </a:bodyPr>
          <a:lstStyle/>
          <a:p>
            <a:r>
              <a:rPr lang="el-GR" sz="2800" dirty="0">
                <a:solidFill>
                  <a:srgbClr val="FFFFFF"/>
                </a:solidFill>
              </a:rPr>
              <a:t>Απεργίες </a:t>
            </a:r>
            <a:br>
              <a:rPr lang="el-GR" sz="2800" dirty="0">
                <a:solidFill>
                  <a:srgbClr val="FFFFFF"/>
                </a:solidFill>
              </a:rPr>
            </a:br>
            <a:r>
              <a:rPr lang="el-GR" sz="2800" dirty="0">
                <a:solidFill>
                  <a:srgbClr val="FFFFFF"/>
                </a:solidFill>
              </a:rPr>
              <a:t>περιορισμοί στον εργοδότη </a:t>
            </a:r>
            <a:br>
              <a:rPr lang="el-GR" sz="2800" dirty="0">
                <a:solidFill>
                  <a:srgbClr val="FFFFFF"/>
                </a:solidFill>
              </a:rPr>
            </a:br>
            <a:endParaRPr lang="el-GR" sz="2800" dirty="0">
              <a:solidFill>
                <a:srgbClr val="FFFFFF"/>
              </a:solidFill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0249BF42-D05C-4553-9417-7B86957592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78513" y="0"/>
            <a:ext cx="691138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783537B-F03C-472B-BFEE-140F41F249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0642" y="643466"/>
            <a:ext cx="5825954" cy="557106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l-GR" sz="2600" i="0" dirty="0">
                <a:effectLst/>
              </a:rPr>
              <a:t>Ο εργοδότης κατά τη διάρκεια νόμιμης απεργίας απαγορεύεται να προσλάβει </a:t>
            </a:r>
            <a:r>
              <a:rPr lang="el-GR" sz="2600" i="0" u="sng" dirty="0">
                <a:effectLst/>
              </a:rPr>
              <a:t>απεργοσπάστες</a:t>
            </a:r>
          </a:p>
          <a:p>
            <a:pPr algn="just"/>
            <a:r>
              <a:rPr lang="el-GR" sz="2600" i="0" dirty="0">
                <a:effectLst/>
              </a:rPr>
              <a:t>εργαζόμενοι της επιχείρησης που δεν συμμετέχουν στην απεργία της επιχείρησης ή του επαγγέλματος και πηγαίνουν κατά την ημέρα που η απεργία πραγματοποιείται στην εργασία τους. </a:t>
            </a:r>
          </a:p>
          <a:p>
            <a:pPr algn="just"/>
            <a:r>
              <a:rPr lang="el-GR" sz="2600" dirty="0"/>
              <a:t>Εργαζόμενοι που </a:t>
            </a:r>
            <a:r>
              <a:rPr lang="el-GR" sz="2600" i="0" dirty="0">
                <a:effectLst/>
              </a:rPr>
              <a:t>προσλαμβάνονται από τον εργοδότη για να καλύψουν τις κενές θέσεις εργασίας των απεργών. </a:t>
            </a:r>
          </a:p>
        </p:txBody>
      </p:sp>
    </p:spTree>
    <p:extLst>
      <p:ext uri="{BB962C8B-B14F-4D97-AF65-F5344CB8AC3E}">
        <p14:creationId xmlns:p14="http://schemas.microsoft.com/office/powerpoint/2010/main" val="601261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3801627-6861-4EA9-BE98-E0CE33A894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43299" cy="6858000"/>
          </a:xfrm>
          <a:prstGeom prst="rect">
            <a:avLst/>
          </a:prstGeom>
          <a:solidFill>
            <a:srgbClr val="0D0D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3C1483F-490E-4C8A-8765-1F8AF0C67D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98" y="0"/>
            <a:ext cx="3735216" cy="6858000"/>
          </a:xfrm>
          <a:prstGeom prst="rect">
            <a:avLst/>
          </a:prstGeom>
          <a:solidFill>
            <a:srgbClr val="2929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4CACA7DD-3E3B-4B93-B9B6-7F18879CD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946" y="643466"/>
            <a:ext cx="3091913" cy="5528734"/>
          </a:xfrm>
          <a:noFill/>
        </p:spPr>
        <p:txBody>
          <a:bodyPr anchor="t">
            <a:normAutofit/>
          </a:bodyPr>
          <a:lstStyle/>
          <a:p>
            <a:r>
              <a:rPr lang="el-GR" sz="2800" dirty="0">
                <a:solidFill>
                  <a:srgbClr val="FFFFFF"/>
                </a:solidFill>
              </a:rPr>
              <a:t>Απεργίες</a:t>
            </a:r>
            <a:br>
              <a:rPr lang="el-GR" sz="2800" dirty="0">
                <a:solidFill>
                  <a:srgbClr val="FFFFFF"/>
                </a:solidFill>
              </a:rPr>
            </a:br>
            <a:r>
              <a:rPr lang="el-GR" sz="2800" dirty="0">
                <a:solidFill>
                  <a:srgbClr val="FFFFFF"/>
                </a:solidFill>
              </a:rPr>
              <a:t>περιορισμοί στον εργοδότη  </a:t>
            </a:r>
            <a:br>
              <a:rPr lang="el-GR" sz="2800" dirty="0">
                <a:solidFill>
                  <a:srgbClr val="FFFFFF"/>
                </a:solidFill>
              </a:rPr>
            </a:br>
            <a:endParaRPr lang="el-GR" sz="2800" dirty="0">
              <a:solidFill>
                <a:srgbClr val="FFFFFF"/>
              </a:solidFill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0249BF42-D05C-4553-9417-7B86957592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78513" y="0"/>
            <a:ext cx="691138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783537B-F03C-472B-BFEE-140F41F249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0642" y="643467"/>
            <a:ext cx="5825954" cy="552873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l-GR" sz="2400" b="1" i="0" dirty="0">
                <a:effectLst/>
              </a:rPr>
              <a:t>Ο εργοδότης κατά τη διάρκεια νόμιμης απεργίας απαγορεύεται</a:t>
            </a:r>
            <a:r>
              <a:rPr lang="el-GR" sz="2400" b="1" dirty="0"/>
              <a:t> ν</a:t>
            </a:r>
            <a:r>
              <a:rPr lang="el-GR" sz="2400" i="0" dirty="0">
                <a:effectLst/>
              </a:rPr>
              <a:t>α προσφύγει σε ανταπεργία (</a:t>
            </a:r>
            <a:r>
              <a:rPr lang="el-GR" sz="2400" i="0" dirty="0" err="1">
                <a:effectLst/>
              </a:rPr>
              <a:t>lockout</a:t>
            </a:r>
            <a:r>
              <a:rPr lang="el-GR" sz="2400" i="0" dirty="0">
                <a:effectLst/>
              </a:rPr>
              <a:t>)</a:t>
            </a:r>
          </a:p>
          <a:p>
            <a:pPr algn="just"/>
            <a:r>
              <a:rPr lang="el-GR" sz="2400" i="0" dirty="0">
                <a:effectLst/>
              </a:rPr>
              <a:t>Ανταπεργία = άρνηση του εργοδότη να αποδεχθεί την εργασία των μισθωτών </a:t>
            </a:r>
          </a:p>
          <a:p>
            <a:pPr algn="just"/>
            <a:r>
              <a:rPr lang="el-GR" sz="2400" i="0" dirty="0">
                <a:effectLst/>
              </a:rPr>
              <a:t>ασκείται συλλογικά (εναντίον όλων των εργαζομένων) και ως άσκηση πίεσης στους εργαζόμενους να δεχθούν τη ρύθμιση των όρων εργασίας που επιδιώκει ο εργοδότης .</a:t>
            </a:r>
          </a:p>
          <a:p>
            <a:pPr algn="just"/>
            <a:r>
              <a:rPr lang="el-GR" sz="2400" i="0" dirty="0">
                <a:effectLst/>
              </a:rPr>
              <a:t>Μορφές ανταπεργίας: αποκλεισμός των εργαζομένων από τις θέσεις εργασίας, κλείσιμο της επιχείρησης ...</a:t>
            </a:r>
          </a:p>
        </p:txBody>
      </p:sp>
    </p:spTree>
    <p:extLst>
      <p:ext uri="{BB962C8B-B14F-4D97-AF65-F5344CB8AC3E}">
        <p14:creationId xmlns:p14="http://schemas.microsoft.com/office/powerpoint/2010/main" val="2533343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3801627-6861-4EA9-BE98-E0CE33A894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43299" cy="6858000"/>
          </a:xfrm>
          <a:prstGeom prst="rect">
            <a:avLst/>
          </a:prstGeom>
          <a:solidFill>
            <a:srgbClr val="0D0D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3C1483F-490E-4C8A-8765-1F8AF0C67D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98" y="0"/>
            <a:ext cx="3735216" cy="6858000"/>
          </a:xfrm>
          <a:prstGeom prst="rect">
            <a:avLst/>
          </a:prstGeom>
          <a:solidFill>
            <a:srgbClr val="2929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4CACA7DD-3E3B-4B93-B9B6-7F18879CD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946" y="643466"/>
            <a:ext cx="3091913" cy="5528734"/>
          </a:xfrm>
          <a:noFill/>
        </p:spPr>
        <p:txBody>
          <a:bodyPr anchor="t">
            <a:normAutofit/>
          </a:bodyPr>
          <a:lstStyle/>
          <a:p>
            <a:r>
              <a:rPr lang="el-GR" sz="2800" dirty="0">
                <a:solidFill>
                  <a:srgbClr val="FFFFFF"/>
                </a:solidFill>
              </a:rPr>
              <a:t>Απεργίες</a:t>
            </a:r>
            <a:br>
              <a:rPr lang="el-GR" sz="2800" dirty="0">
                <a:solidFill>
                  <a:srgbClr val="FFFFFF"/>
                </a:solidFill>
              </a:rPr>
            </a:br>
            <a:r>
              <a:rPr lang="el-GR" sz="2800" dirty="0">
                <a:solidFill>
                  <a:srgbClr val="FFFFFF"/>
                </a:solidFill>
              </a:rPr>
              <a:t>περιορισμοί στον εργοδότη  </a:t>
            </a:r>
            <a:br>
              <a:rPr lang="el-GR" sz="2800" dirty="0">
                <a:solidFill>
                  <a:srgbClr val="FFFFFF"/>
                </a:solidFill>
              </a:rPr>
            </a:br>
            <a:endParaRPr lang="el-GR" sz="2800" dirty="0">
              <a:solidFill>
                <a:srgbClr val="FFFFFF"/>
              </a:solidFill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0249BF42-D05C-4553-9417-7B86957592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78513" y="0"/>
            <a:ext cx="691138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783537B-F03C-472B-BFEE-140F41F249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0642" y="643467"/>
            <a:ext cx="5825954" cy="552873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l-GR" sz="2400" b="1" i="0" dirty="0">
                <a:effectLst/>
              </a:rPr>
              <a:t>Ο  εργοδότης κατά τη διάρκεια νόμιμης απεργίας απαγορεύεται να λάβει ασφαλιστικά μέτρα κατά της πραγματοποίησης απεργίας</a:t>
            </a:r>
          </a:p>
          <a:p>
            <a:pPr algn="just"/>
            <a:r>
              <a:rPr lang="el-GR" sz="2400" i="0" dirty="0">
                <a:effectLst/>
              </a:rPr>
              <a:t>δεν επιτρέπεται η δικαστική απαγόρευση απεργίας με ασφαλιστικά μέτρα (ειδική διαδικασία που εφαρμόζεται σε επείγουσες περιπτώσεις ή για να αποτραπεί επικείμενος κίνδυνος)</a:t>
            </a:r>
          </a:p>
          <a:p>
            <a:pPr algn="just"/>
            <a:endParaRPr lang="el-GR" sz="2400" i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183915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3801627-6861-4EA9-BE98-E0CE33A894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43299" cy="6858000"/>
          </a:xfrm>
          <a:prstGeom prst="rect">
            <a:avLst/>
          </a:prstGeom>
          <a:solidFill>
            <a:srgbClr val="0D0D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3C1483F-490E-4C8A-8765-1F8AF0C67D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98" y="0"/>
            <a:ext cx="3735216" cy="6858000"/>
          </a:xfrm>
          <a:prstGeom prst="rect">
            <a:avLst/>
          </a:prstGeom>
          <a:solidFill>
            <a:srgbClr val="2929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4CACA7DD-3E3B-4B93-B9B6-7F18879CD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946" y="643466"/>
            <a:ext cx="3091913" cy="5528734"/>
          </a:xfrm>
          <a:noFill/>
        </p:spPr>
        <p:txBody>
          <a:bodyPr anchor="t">
            <a:normAutofit/>
          </a:bodyPr>
          <a:lstStyle/>
          <a:p>
            <a:r>
              <a:rPr lang="el-GR" sz="2800" dirty="0">
                <a:solidFill>
                  <a:srgbClr val="FFFFFF"/>
                </a:solidFill>
              </a:rPr>
              <a:t>Απεργίες</a:t>
            </a:r>
            <a:br>
              <a:rPr lang="el-GR" sz="2800" dirty="0">
                <a:solidFill>
                  <a:srgbClr val="FFFFFF"/>
                </a:solidFill>
              </a:rPr>
            </a:br>
            <a:r>
              <a:rPr lang="el-GR" sz="2800" dirty="0">
                <a:solidFill>
                  <a:srgbClr val="FFFFFF"/>
                </a:solidFill>
              </a:rPr>
              <a:t>πολιτική επιστράτευση </a:t>
            </a: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0249BF42-D05C-4553-9417-7B86957592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78513" y="0"/>
            <a:ext cx="691138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783537B-F03C-472B-BFEE-140F41F249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0642" y="643467"/>
            <a:ext cx="5825954" cy="552873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l-GR" sz="1800" i="0" dirty="0">
                <a:effectLst/>
              </a:rPr>
              <a:t>Πολιτική επιστράτευση είναι η επίταξη προσωπικών υπηρεσιών, δηλαδή η υποχρεωτική παροχή των προσωπικών υπηρεσιών αυτών που επιτάσσονται.</a:t>
            </a:r>
          </a:p>
          <a:p>
            <a:pPr marL="0" indent="0" algn="just">
              <a:buNone/>
            </a:pPr>
            <a:r>
              <a:rPr lang="el-GR" sz="1800" i="0" dirty="0">
                <a:effectLst/>
              </a:rPr>
              <a:t>Η πολιτική επιστράτευση κηρύσσεται με βάση το Νομοθετικό Διάταγμα 17/1974 "Περί Πολιτικής Σχεδιάσεως Εκτάκτου Ανάγκης", το οποίο αναφέρει ότι </a:t>
            </a:r>
            <a:r>
              <a:rPr lang="el-GR" sz="1800" i="0" u="sng" dirty="0">
                <a:effectLst/>
              </a:rPr>
              <a:t>κατάσταση εκτάκτου ανάγκης είναι κάθε αιφνίδια κατάσταση προκαλούμενη είτε από φυσικά ή από άλλα γεγονότα ή από ανωμαλίες κάθε φύσης και η οποία έχει ως αποτέλεσμα την παρακώλυση και τη διατάραξη της οικονομικής και κοινωνικής ζωής της χώρας.</a:t>
            </a:r>
          </a:p>
          <a:p>
            <a:pPr marL="0" indent="0" algn="just">
              <a:buNone/>
            </a:pPr>
            <a:r>
              <a:rPr lang="el-GR" sz="1800" i="0" dirty="0">
                <a:effectLst/>
              </a:rPr>
              <a:t>Συγκεκριμένα, το άρθρο 18 του Νομοθετικού Διατάγματος /17/1974 επιτρέπει την πολιτική επιστράτευση του προσωπικού, σε περίπτωση πολιτικής κινητοποίησης.</a:t>
            </a:r>
          </a:p>
        </p:txBody>
      </p:sp>
    </p:spTree>
    <p:extLst>
      <p:ext uri="{BB962C8B-B14F-4D97-AF65-F5344CB8AC3E}">
        <p14:creationId xmlns:p14="http://schemas.microsoft.com/office/powerpoint/2010/main" val="1306799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42F24F1-C1EF-471F-A19B-A340CE541D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5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56C425C-3C64-47BA-B583-94D39B9B7F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6887" y="480060"/>
            <a:ext cx="11233642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Εικόνα 2">
            <a:extLst>
              <a:ext uri="{FF2B5EF4-FFF2-40B4-BE49-F238E27FC236}">
                <a16:creationId xmlns:a16="http://schemas.microsoft.com/office/drawing/2014/main" id="{360F6AAA-8258-40AA-A53E-7697A74992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1942" y="643467"/>
            <a:ext cx="10344940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7061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3801627-6861-4EA9-BE98-E0CE33A894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43299" cy="6858000"/>
          </a:xfrm>
          <a:prstGeom prst="rect">
            <a:avLst/>
          </a:prstGeom>
          <a:solidFill>
            <a:srgbClr val="0D0D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3C1483F-490E-4C8A-8765-1F8AF0C67D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98" y="0"/>
            <a:ext cx="3735216" cy="6858000"/>
          </a:xfrm>
          <a:prstGeom prst="rect">
            <a:avLst/>
          </a:prstGeom>
          <a:solidFill>
            <a:srgbClr val="2929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4CACA7DD-3E3B-4B93-B9B6-7F18879CD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946" y="643466"/>
            <a:ext cx="3091913" cy="5528734"/>
          </a:xfrm>
          <a:noFill/>
        </p:spPr>
        <p:txBody>
          <a:bodyPr anchor="t">
            <a:normAutofit/>
          </a:bodyPr>
          <a:lstStyle/>
          <a:p>
            <a:r>
              <a:rPr lang="el-GR" sz="2800" dirty="0">
                <a:solidFill>
                  <a:srgbClr val="FFFFFF"/>
                </a:solidFill>
              </a:rPr>
              <a:t>Απεργίες</a:t>
            </a:r>
            <a:br>
              <a:rPr lang="el-GR" sz="2800" dirty="0">
                <a:solidFill>
                  <a:srgbClr val="FFFFFF"/>
                </a:solidFill>
              </a:rPr>
            </a:br>
            <a:r>
              <a:rPr lang="el-GR" sz="2800" dirty="0">
                <a:solidFill>
                  <a:srgbClr val="FFFFFF"/>
                </a:solidFill>
              </a:rPr>
              <a:t>πολιτική επιστράτευση </a:t>
            </a: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0249BF42-D05C-4553-9417-7B86957592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78513" y="0"/>
            <a:ext cx="691138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783537B-F03C-472B-BFEE-140F41F249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0642" y="643467"/>
            <a:ext cx="5825954" cy="5528734"/>
          </a:xfrm>
        </p:spPr>
        <p:txBody>
          <a:bodyPr>
            <a:noAutofit/>
          </a:bodyPr>
          <a:lstStyle/>
          <a:p>
            <a:pPr algn="just"/>
            <a:r>
              <a:rPr lang="el-GR" sz="1800" i="0" dirty="0">
                <a:effectLst/>
              </a:rPr>
              <a:t>Η πολιτική επιστράτευση αποτελεί μορφή αναγκαστικής εργασίας, η οποία απαγορεύεται συνταγματικά από την Ευρωπαϊκή Σύμβαση Δικαιωμάτων του Ανθρώπου &amp; Διεθνές Δίκαιο [Διεθνής Σύμβαση Εργασίας (ΔΣΕ) </a:t>
            </a:r>
            <a:r>
              <a:rPr lang="el-GR" sz="1800" i="0" dirty="0" err="1">
                <a:effectLst/>
              </a:rPr>
              <a:t>αρ</a:t>
            </a:r>
            <a:r>
              <a:rPr lang="el-GR" sz="1800" i="0" dirty="0">
                <a:effectLst/>
              </a:rPr>
              <a:t>. 29 (1930) ΔΟΕ «περί της αναγκαστικής ή υποχρεωτικής εργασίας». ΔΣΕ </a:t>
            </a:r>
            <a:r>
              <a:rPr lang="el-GR" sz="1800" i="0" dirty="0" err="1">
                <a:effectLst/>
              </a:rPr>
              <a:t>αρ</a:t>
            </a:r>
            <a:r>
              <a:rPr lang="el-GR" sz="1800" i="0" dirty="0">
                <a:effectLst/>
              </a:rPr>
              <a:t>. 150 (1957) ΔΟΕ «περί καταργήσεως της αναγκαστικής εργασίας»]</a:t>
            </a:r>
          </a:p>
          <a:p>
            <a:pPr algn="just"/>
            <a:r>
              <a:rPr lang="el-GR" sz="1800" i="0" dirty="0">
                <a:effectLst/>
              </a:rPr>
              <a:t>Κατά το άρθρο 22 παρ. 4 </a:t>
            </a:r>
            <a:r>
              <a:rPr lang="el-GR" sz="1800" i="0" dirty="0" err="1">
                <a:effectLst/>
              </a:rPr>
              <a:t>εδ</a:t>
            </a:r>
            <a:r>
              <a:rPr lang="el-GR" sz="1800" i="0" dirty="0">
                <a:effectLst/>
              </a:rPr>
              <a:t>. β’ του Συντάγματος η επίταξη προσωπικών υπηρεσιών επιτρέπεται </a:t>
            </a:r>
            <a:r>
              <a:rPr lang="el-GR" sz="1800" i="0" dirty="0" err="1">
                <a:effectLst/>
              </a:rPr>
              <a:t>κατ’εξαίρεση</a:t>
            </a:r>
            <a:r>
              <a:rPr lang="el-GR" sz="1800" i="0" dirty="0">
                <a:effectLst/>
              </a:rPr>
              <a:t> σε καιρό ειρήνης </a:t>
            </a:r>
          </a:p>
          <a:p>
            <a:pPr lvl="1" algn="just"/>
            <a:r>
              <a:rPr lang="el-GR" sz="1601" i="0" dirty="0">
                <a:effectLst/>
              </a:rPr>
              <a:t>α) για την αντιμετώπιση αναγκών της άμυνας της χώρας, </a:t>
            </a:r>
          </a:p>
          <a:p>
            <a:pPr lvl="1" algn="just"/>
            <a:r>
              <a:rPr lang="el-GR" sz="1601" i="0" dirty="0">
                <a:effectLst/>
              </a:rPr>
              <a:t>β) για την αντιμετώπιση επείγουσας κοινωνικής ανάγκης από θεομηνία, </a:t>
            </a:r>
          </a:p>
          <a:p>
            <a:pPr lvl="1" algn="just"/>
            <a:r>
              <a:rPr lang="el-GR" sz="1601" i="0" dirty="0">
                <a:effectLst/>
              </a:rPr>
              <a:t>γ) για την αντιμετώπιση ανάγκης που μπορεί να θέσει σε κίνδυνο τη δημόσια υγεία, και </a:t>
            </a:r>
          </a:p>
          <a:p>
            <a:pPr lvl="1" algn="just"/>
            <a:r>
              <a:rPr lang="el-GR" sz="1601" i="0" dirty="0">
                <a:effectLst/>
              </a:rPr>
              <a:t>δ) για την αντιμετώπιση τοπικών αναγκών των Οργανισμών Τοπικής Αυτοδιοίκησης.</a:t>
            </a:r>
          </a:p>
        </p:txBody>
      </p:sp>
    </p:spTree>
    <p:extLst>
      <p:ext uri="{BB962C8B-B14F-4D97-AF65-F5344CB8AC3E}">
        <p14:creationId xmlns:p14="http://schemas.microsoft.com/office/powerpoint/2010/main" val="4118990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3801627-6861-4EA9-BE98-E0CE33A894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43299" cy="6858000"/>
          </a:xfrm>
          <a:prstGeom prst="rect">
            <a:avLst/>
          </a:prstGeom>
          <a:solidFill>
            <a:srgbClr val="0D0D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3C1483F-490E-4C8A-8765-1F8AF0C67D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98" y="0"/>
            <a:ext cx="3735216" cy="6858000"/>
          </a:xfrm>
          <a:prstGeom prst="rect">
            <a:avLst/>
          </a:prstGeom>
          <a:solidFill>
            <a:srgbClr val="2929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4CACA7DD-3E3B-4B93-B9B6-7F18879CD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946" y="643466"/>
            <a:ext cx="3091913" cy="5528734"/>
          </a:xfrm>
          <a:noFill/>
        </p:spPr>
        <p:txBody>
          <a:bodyPr anchor="t">
            <a:normAutofit/>
          </a:bodyPr>
          <a:lstStyle/>
          <a:p>
            <a:r>
              <a:rPr lang="el-GR" sz="2800" dirty="0">
                <a:solidFill>
                  <a:srgbClr val="FFFFFF"/>
                </a:solidFill>
              </a:rPr>
              <a:t>Απεργίες</a:t>
            </a:r>
            <a:br>
              <a:rPr lang="el-GR" sz="2800" dirty="0">
                <a:solidFill>
                  <a:srgbClr val="FFFFFF"/>
                </a:solidFill>
              </a:rPr>
            </a:br>
            <a:r>
              <a:rPr lang="el-GR" sz="2800" dirty="0">
                <a:solidFill>
                  <a:srgbClr val="FFFFFF"/>
                </a:solidFill>
              </a:rPr>
              <a:t>πολιτική επιστράτευση </a:t>
            </a: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0249BF42-D05C-4553-9417-7B86957592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78513" y="0"/>
            <a:ext cx="691138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783537B-F03C-472B-BFEE-140F41F249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0642" y="643467"/>
            <a:ext cx="5825954" cy="5528734"/>
          </a:xfrm>
        </p:spPr>
        <p:txBody>
          <a:bodyPr>
            <a:noAutofit/>
          </a:bodyPr>
          <a:lstStyle/>
          <a:p>
            <a:pPr algn="just"/>
            <a:r>
              <a:rPr lang="el-GR" sz="2000" i="0" dirty="0">
                <a:effectLst/>
              </a:rPr>
              <a:t>1975-2013 : 57 επιτάξεις προσωπικών υπηρεσιών</a:t>
            </a:r>
          </a:p>
          <a:p>
            <a:pPr algn="just"/>
            <a:r>
              <a:rPr lang="el-GR" sz="2000" i="0" dirty="0">
                <a:effectLst/>
              </a:rPr>
              <a:t> μόνο 6 εκ των οποίων σχετίζονταν ξεκάθαρα με την αντιμετώπιση θεομηνιών (αντιμετώπιση πυρκαγιών, λόγω σεισμού).</a:t>
            </a:r>
          </a:p>
          <a:p>
            <a:pPr algn="just"/>
            <a:r>
              <a:rPr lang="el-GR" sz="2000" i="0" dirty="0">
                <a:effectLst/>
              </a:rPr>
              <a:t>υπόλοιπες : πολιτική επιστράτευση απεργών για την πρόληψη, σύμφωνα με το σκεπτικό των σχετικών πρωθυπουργικών αποφάσεων, </a:t>
            </a:r>
            <a:r>
              <a:rPr lang="el-GR" sz="2000" i="0" dirty="0" err="1">
                <a:effectLst/>
              </a:rPr>
              <a:t>επείγουσων</a:t>
            </a:r>
            <a:r>
              <a:rPr lang="el-GR" sz="2000" i="0" dirty="0">
                <a:effectLst/>
              </a:rPr>
              <a:t> αναγκών.</a:t>
            </a:r>
          </a:p>
          <a:p>
            <a:pPr algn="just"/>
            <a:r>
              <a:rPr lang="el-GR" sz="2000" i="0" dirty="0">
                <a:effectLst/>
              </a:rPr>
              <a:t>χρήση του μέτρου αναζωπυρώθηκε με την υπογραφή των μνημονίων και των συνεπαγόμενων αντεργατικών πολιτικών που προωθήθηκαν : έξι επιτάξεις απεργών την περίοδο 2010-2013.2</a:t>
            </a:r>
          </a:p>
        </p:txBody>
      </p:sp>
    </p:spTree>
    <p:extLst>
      <p:ext uri="{BB962C8B-B14F-4D97-AF65-F5344CB8AC3E}">
        <p14:creationId xmlns:p14="http://schemas.microsoft.com/office/powerpoint/2010/main" val="3952795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3801627-6861-4EA9-BE98-E0CE33A894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43299" cy="6858000"/>
          </a:xfrm>
          <a:prstGeom prst="rect">
            <a:avLst/>
          </a:prstGeom>
          <a:solidFill>
            <a:srgbClr val="0D0D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3C1483F-490E-4C8A-8765-1F8AF0C67D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98" y="0"/>
            <a:ext cx="3735216" cy="6858000"/>
          </a:xfrm>
          <a:prstGeom prst="rect">
            <a:avLst/>
          </a:prstGeom>
          <a:solidFill>
            <a:srgbClr val="2929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4CACA7DD-3E3B-4B93-B9B6-7F18879CD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946" y="643466"/>
            <a:ext cx="3091913" cy="5528734"/>
          </a:xfrm>
          <a:noFill/>
        </p:spPr>
        <p:txBody>
          <a:bodyPr anchor="t">
            <a:normAutofit/>
          </a:bodyPr>
          <a:lstStyle/>
          <a:p>
            <a:r>
              <a:rPr lang="el-GR" sz="2800">
                <a:solidFill>
                  <a:srgbClr val="FFFFFF"/>
                </a:solidFill>
              </a:rPr>
              <a:t>Απεργίες </a:t>
            </a: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0249BF42-D05C-4553-9417-7B86957592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78513" y="0"/>
            <a:ext cx="691138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783537B-F03C-472B-BFEE-140F41F249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0642" y="643466"/>
            <a:ext cx="5825954" cy="5571067"/>
          </a:xfrm>
        </p:spPr>
        <p:txBody>
          <a:bodyPr>
            <a:normAutofit lnSpcReduction="10000"/>
          </a:bodyPr>
          <a:lstStyle/>
          <a:p>
            <a:r>
              <a:rPr lang="el-GR" sz="2400" dirty="0"/>
              <a:t>Μέσο συλλογικής δράσης : προσωρινή και συλλογική αποχή από την εργασία, με στόχο την άσκηση πίεσης προς τον εργοδότη προκειμένου να επιτευχθούν οι συλλογικές διεκδικήσεις.</a:t>
            </a:r>
          </a:p>
          <a:p>
            <a:r>
              <a:rPr lang="el-GR" sz="2400" dirty="0"/>
              <a:t>Φορέας του δικαιώματος της απεργίας είναι κάθε </a:t>
            </a:r>
            <a:r>
              <a:rPr lang="el-GR" sz="2400" b="1" dirty="0"/>
              <a:t>εργαζόμενος</a:t>
            </a:r>
            <a:r>
              <a:rPr lang="el-GR" sz="2400" dirty="0"/>
              <a:t> (ανεξάρτητα από το εάν είναι μέλος ή όχι του συνδικάτου που κηρύσσει την απεργία).</a:t>
            </a:r>
          </a:p>
          <a:p>
            <a:r>
              <a:rPr lang="el-GR" sz="2400" dirty="0"/>
              <a:t>Η </a:t>
            </a:r>
            <a:r>
              <a:rPr lang="el-GR" sz="2400" u="sng" dirty="0"/>
              <a:t>απεργία κηρύσσεται από τις συνδικαλιστικές οργανώσεις </a:t>
            </a:r>
            <a:r>
              <a:rPr lang="el-GR" sz="2400" dirty="0"/>
              <a:t>&amp; απόφαση για την κήρυξη της απεργίας λαμβάνεται από το αρμόδιο όργανο της συνδικαλιστικής οργάνωσης.</a:t>
            </a:r>
          </a:p>
          <a:p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420814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3801627-6861-4EA9-BE98-E0CE33A894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43299" cy="6858000"/>
          </a:xfrm>
          <a:prstGeom prst="rect">
            <a:avLst/>
          </a:prstGeom>
          <a:solidFill>
            <a:srgbClr val="0D0D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3C1483F-490E-4C8A-8765-1F8AF0C67D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98" y="0"/>
            <a:ext cx="3735216" cy="6858000"/>
          </a:xfrm>
          <a:prstGeom prst="rect">
            <a:avLst/>
          </a:prstGeom>
          <a:solidFill>
            <a:srgbClr val="2929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4CACA7DD-3E3B-4B93-B9B6-7F18879CD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946" y="643466"/>
            <a:ext cx="3091913" cy="5528734"/>
          </a:xfrm>
          <a:noFill/>
        </p:spPr>
        <p:txBody>
          <a:bodyPr anchor="t">
            <a:normAutofit/>
          </a:bodyPr>
          <a:lstStyle/>
          <a:p>
            <a:r>
              <a:rPr lang="el-GR" sz="2800" dirty="0">
                <a:solidFill>
                  <a:srgbClr val="FFFFFF"/>
                </a:solidFill>
              </a:rPr>
              <a:t>Απεργίες</a:t>
            </a:r>
            <a:br>
              <a:rPr lang="el-GR" sz="2800" dirty="0">
                <a:solidFill>
                  <a:srgbClr val="FFFFFF"/>
                </a:solidFill>
              </a:rPr>
            </a:br>
            <a:r>
              <a:rPr lang="el-GR" sz="2800" dirty="0">
                <a:solidFill>
                  <a:srgbClr val="FFFFFF"/>
                </a:solidFill>
              </a:rPr>
              <a:t>πολιτική επιστράτευση </a:t>
            </a: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0249BF42-D05C-4553-9417-7B86957592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78513" y="0"/>
            <a:ext cx="691138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783537B-F03C-472B-BFEE-140F41F249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0642" y="643467"/>
            <a:ext cx="5825954" cy="552873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l-GR" sz="1800" i="0" dirty="0">
                <a:effectLst/>
              </a:rPr>
              <a:t>Άρθρο 1 - Νόμος 4325/2015 - Επίταξη προσωπικών υπηρεσιών Απαγόρευση πολιτικής επιστράτευσης απεργών</a:t>
            </a:r>
          </a:p>
          <a:p>
            <a:pPr algn="just"/>
            <a:r>
              <a:rPr lang="el-GR" sz="1800" i="0" dirty="0">
                <a:effectLst/>
              </a:rPr>
              <a:t>Η επίταξη προσωπικών υπηρεσιών μπορεί να επιβληθεί αποκλειστικά σε περίπτωση πολέμου ή επιστράτευσης ή για την αντιμετώπιση αναγκών της άμυνας της χώρας ή επείγουσας κοινωνικής ανάγκης που προκλήθηκε από θεομηνία ή ανάγκης που μπορεί να θέσει σε κίνδυνο τη δημόσια υγεία.</a:t>
            </a:r>
          </a:p>
          <a:p>
            <a:pPr algn="just"/>
            <a:r>
              <a:rPr lang="el-GR" sz="1800" i="0" dirty="0">
                <a:effectLst/>
              </a:rPr>
              <a:t>Σε καμία περίπτωση δεν επιβάλλεται πολιτική επιστράτευση ή οποιασδήποτε άλλης μορφής επίταξη προσωπικών υπηρεσιών ως μέτρο αντιμετώπισης απεργίας ή ανάλογης μορφής κινητοποιήσεις ελεύθερων επαγγελματιών ή αυτοαπασχολούμενων, πριν ή μετά την κήρυξή τους.</a:t>
            </a:r>
          </a:p>
        </p:txBody>
      </p:sp>
    </p:spTree>
    <p:extLst>
      <p:ext uri="{BB962C8B-B14F-4D97-AF65-F5344CB8AC3E}">
        <p14:creationId xmlns:p14="http://schemas.microsoft.com/office/powerpoint/2010/main" val="3288638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3801627-6861-4EA9-BE98-E0CE33A894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43299" cy="6858000"/>
          </a:xfrm>
          <a:prstGeom prst="rect">
            <a:avLst/>
          </a:prstGeom>
          <a:solidFill>
            <a:srgbClr val="0D0D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3C1483F-490E-4C8A-8765-1F8AF0C67D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98" y="0"/>
            <a:ext cx="3735216" cy="6858000"/>
          </a:xfrm>
          <a:prstGeom prst="rect">
            <a:avLst/>
          </a:prstGeom>
          <a:solidFill>
            <a:srgbClr val="2929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4CACA7DD-3E3B-4B93-B9B6-7F18879CD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946" y="643466"/>
            <a:ext cx="3091913" cy="5528734"/>
          </a:xfrm>
          <a:noFill/>
        </p:spPr>
        <p:txBody>
          <a:bodyPr anchor="t">
            <a:normAutofit/>
          </a:bodyPr>
          <a:lstStyle/>
          <a:p>
            <a:r>
              <a:rPr lang="el-GR" sz="2800" dirty="0">
                <a:solidFill>
                  <a:srgbClr val="FFFFFF"/>
                </a:solidFill>
              </a:rPr>
              <a:t>Απεργίες</a:t>
            </a:r>
            <a:br>
              <a:rPr lang="el-GR" sz="2800" dirty="0">
                <a:solidFill>
                  <a:srgbClr val="FFFFFF"/>
                </a:solidFill>
              </a:rPr>
            </a:br>
            <a:r>
              <a:rPr lang="el-GR" sz="2800" dirty="0">
                <a:solidFill>
                  <a:srgbClr val="FFFFFF"/>
                </a:solidFill>
              </a:rPr>
              <a:t>πολιτική επιστράτευση </a:t>
            </a: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0249BF42-D05C-4553-9417-7B86957592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78513" y="0"/>
            <a:ext cx="691138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Schoolbook" panose="02040604050505020304"/>
              <a:ea typeface="+mn-ea"/>
              <a:cs typeface="+mn-cs"/>
            </a:endParaRP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783537B-F03C-472B-BFEE-140F41F249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0642" y="643467"/>
            <a:ext cx="5825954" cy="552873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l-GR" sz="2400" i="0" u="sng" dirty="0">
                <a:effectLst/>
              </a:rPr>
              <a:t>Πράξη Νομοθετικού Περιεχομένου της 20.03.2020 </a:t>
            </a:r>
            <a:r>
              <a:rPr lang="el-GR" sz="2400" i="0" dirty="0">
                <a:effectLst/>
              </a:rPr>
              <a:t>Κατεπείγοντα μέτρα για την αντιμετώπιση των συνεπειών του κινδύνου διασποράς του κορονοϊού COVID-19, τη στήριξη της κοινωνίας και της επιχειρηματικότητας και τη διασφάλιση της ομαλής λειτουργίας της αγοράς και της δημόσιας διοίκησης.</a:t>
            </a:r>
          </a:p>
          <a:p>
            <a:pPr marL="0" indent="0" algn="just">
              <a:buNone/>
            </a:pPr>
            <a:r>
              <a:rPr lang="el-GR" sz="2400" i="0" dirty="0">
                <a:effectLst/>
              </a:rPr>
              <a:t>Αναστολή απαγόρευσης πολιτικής επιστράτευσης και κάθε μορφής επίταξης κατά τη διάρκεια απεργίας </a:t>
            </a:r>
          </a:p>
          <a:p>
            <a:pPr marL="0" indent="0" algn="ctr">
              <a:buNone/>
            </a:pPr>
            <a:r>
              <a:rPr lang="el-GR" sz="2400" i="1" dirty="0">
                <a:effectLst/>
              </a:rPr>
              <a:t>«Αναστέλλεται η ισχύς της παρ. 2 του άρθρου 1 του ν. 4325/2015 (Α΄ 47) έως τις 30 Απριλίου 2020.»</a:t>
            </a:r>
          </a:p>
          <a:p>
            <a:pPr marL="0" indent="0" algn="ctr">
              <a:buNone/>
            </a:pPr>
            <a:endParaRPr lang="el-GR" sz="1800" i="1" dirty="0">
              <a:effectLst/>
            </a:endParaRPr>
          </a:p>
          <a:p>
            <a:pPr marL="0" indent="0" algn="just">
              <a:buNone/>
            </a:pPr>
            <a:r>
              <a:rPr lang="el-GR" sz="1800" i="0" dirty="0">
                <a:effectLst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3317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3801627-6861-4EA9-BE98-E0CE33A894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43299" cy="6858000"/>
          </a:xfrm>
          <a:prstGeom prst="rect">
            <a:avLst/>
          </a:prstGeom>
          <a:solidFill>
            <a:srgbClr val="0D0D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3C1483F-490E-4C8A-8765-1F8AF0C67D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98" y="0"/>
            <a:ext cx="3735216" cy="6858000"/>
          </a:xfrm>
          <a:prstGeom prst="rect">
            <a:avLst/>
          </a:prstGeom>
          <a:solidFill>
            <a:srgbClr val="2929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4CACA7DD-3E3B-4B93-B9B6-7F18879CD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946" y="643466"/>
            <a:ext cx="3091913" cy="5528734"/>
          </a:xfrm>
          <a:noFill/>
        </p:spPr>
        <p:txBody>
          <a:bodyPr anchor="t">
            <a:normAutofit/>
          </a:bodyPr>
          <a:lstStyle/>
          <a:p>
            <a:r>
              <a:rPr lang="el-GR" sz="2800" dirty="0">
                <a:solidFill>
                  <a:srgbClr val="FFFFFF"/>
                </a:solidFill>
              </a:rPr>
              <a:t>Απεργίες </a:t>
            </a:r>
            <a:br>
              <a:rPr lang="el-GR" sz="2800" dirty="0">
                <a:solidFill>
                  <a:srgbClr val="FFFFFF"/>
                </a:solidFill>
              </a:rPr>
            </a:br>
            <a:r>
              <a:rPr lang="el-GR" sz="2800" i="1" dirty="0">
                <a:solidFill>
                  <a:srgbClr val="FFFFFF"/>
                </a:solidFill>
              </a:rPr>
              <a:t>Αιτήματα</a:t>
            </a:r>
            <a:r>
              <a:rPr lang="el-GR" sz="2800" dirty="0">
                <a:solidFill>
                  <a:srgbClr val="FFFFFF"/>
                </a:solidFill>
              </a:rPr>
              <a:t> </a:t>
            </a: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0249BF42-D05C-4553-9417-7B86957592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78513" y="0"/>
            <a:ext cx="691138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783537B-F03C-472B-BFEE-140F41F249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0642" y="643466"/>
            <a:ext cx="5825954" cy="5571067"/>
          </a:xfrm>
        </p:spPr>
        <p:txBody>
          <a:bodyPr>
            <a:normAutofit/>
          </a:bodyPr>
          <a:lstStyle/>
          <a:p>
            <a:pPr algn="just"/>
            <a:r>
              <a:rPr lang="el-GR" sz="1800" b="0" i="0" u="none" strike="noStrike" baseline="0" dirty="0">
                <a:latin typeface="Calibri" panose="020F0502020204030204" pitchFamily="34" charset="0"/>
              </a:rPr>
              <a:t>Ν. 1264/1982, η απεργία αποτελεί δικαίωμα των εργαζομένων που ασκείται από τις συνδικαλιστικές οργανώσεις ως μέσο για τη διαφύλαξη και προαγωγή των </a:t>
            </a:r>
            <a:r>
              <a:rPr lang="el-GR" sz="1800" b="0" i="0" u="sng" strike="noStrike" baseline="0" dirty="0">
                <a:latin typeface="Calibri" panose="020F0502020204030204" pitchFamily="34" charset="0"/>
              </a:rPr>
              <a:t>οικονομικών</a:t>
            </a:r>
            <a:r>
              <a:rPr lang="el-GR" sz="1800" b="0" i="0" u="none" strike="noStrike" baseline="0" dirty="0">
                <a:latin typeface="Calibri" panose="020F0502020204030204" pitchFamily="34" charset="0"/>
              </a:rPr>
              <a:t> (θέματα αμοιβής και οικονομικής θέσης μισθωτών), </a:t>
            </a:r>
            <a:r>
              <a:rPr lang="el-GR" sz="1800" b="0" i="0" u="sng" strike="noStrike" baseline="0" dirty="0">
                <a:latin typeface="Calibri" panose="020F0502020204030204" pitchFamily="34" charset="0"/>
              </a:rPr>
              <a:t>εργασιακών</a:t>
            </a:r>
            <a:r>
              <a:rPr lang="el-GR" sz="1800" b="0" i="0" u="none" strike="noStrike" baseline="0" dirty="0">
                <a:latin typeface="Calibri" panose="020F0502020204030204" pitchFamily="34" charset="0"/>
              </a:rPr>
              <a:t> (όροι εργασίας), </a:t>
            </a:r>
            <a:r>
              <a:rPr lang="el-GR" sz="1800" b="0" i="0" u="sng" strike="noStrike" baseline="0" dirty="0">
                <a:latin typeface="Calibri" panose="020F0502020204030204" pitchFamily="34" charset="0"/>
              </a:rPr>
              <a:t>συνδικαλιστικών</a:t>
            </a:r>
            <a:r>
              <a:rPr lang="el-GR" sz="1800" b="0" i="0" u="none" strike="noStrike" baseline="0" dirty="0">
                <a:latin typeface="Calibri" panose="020F0502020204030204" pitchFamily="34" charset="0"/>
              </a:rPr>
              <a:t> (θέματα ελευθερίας συνδικαλιστικής δράσης) και </a:t>
            </a:r>
            <a:r>
              <a:rPr lang="el-GR" sz="1800" b="0" i="0" u="sng" strike="noStrike" baseline="0" dirty="0">
                <a:latin typeface="Calibri" panose="020F0502020204030204" pitchFamily="34" charset="0"/>
              </a:rPr>
              <a:t>ασφαλιστικών</a:t>
            </a:r>
            <a:r>
              <a:rPr lang="el-GR" sz="1800" b="0" i="0" u="none" strike="noStrike" baseline="0" dirty="0">
                <a:latin typeface="Calibri" panose="020F0502020204030204" pitchFamily="34" charset="0"/>
              </a:rPr>
              <a:t> συμφερόντων των εργαζομένων και ως </a:t>
            </a:r>
            <a:r>
              <a:rPr lang="el-GR" sz="1800" b="0" i="0" u="sng" strike="noStrike" baseline="0" dirty="0">
                <a:latin typeface="Calibri" panose="020F0502020204030204" pitchFamily="34" charset="0"/>
              </a:rPr>
              <a:t>εκδήλωση αλληλεγγύης </a:t>
            </a:r>
            <a:r>
              <a:rPr lang="el-GR" sz="1800" b="0" i="0" u="none" strike="noStrike" baseline="0" dirty="0">
                <a:latin typeface="Calibri" panose="020F0502020204030204" pitchFamily="34" charset="0"/>
              </a:rPr>
              <a:t>για τους ίδιους σκοπούς</a:t>
            </a:r>
          </a:p>
          <a:p>
            <a:pPr algn="just"/>
            <a:r>
              <a:rPr lang="el-GR" sz="1800" dirty="0">
                <a:latin typeface="Calibri" panose="020F0502020204030204" pitchFamily="34" charset="0"/>
              </a:rPr>
              <a:t>Συνεπώς : τα αιτήματα της απεργίας δεν είναι αναγκαία ζητήματα που μπορούν να διευθετηθούν μόνο με Σ.Σ.Ε., αλλά μπορούν να είναι πολύ ευρύτερα</a:t>
            </a:r>
          </a:p>
          <a:p>
            <a:pPr algn="just"/>
            <a:r>
              <a:rPr lang="el-GR" sz="1800" dirty="0">
                <a:latin typeface="Calibri" panose="020F0502020204030204" pitchFamily="34" charset="0"/>
              </a:rPr>
              <a:t>όσον αφορά τις νομικές διαφορές (λ.χ. απόλυση εργαζομένων, αυτές μπορούν να αποτελέσουν νόμιμο αίτημα απεργίας, αρκεί να μετατρέπονται σε θέματα συλλογικού ενδιαφέροντος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1848173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3801627-6861-4EA9-BE98-E0CE33A894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43299" cy="6858000"/>
          </a:xfrm>
          <a:prstGeom prst="rect">
            <a:avLst/>
          </a:prstGeom>
          <a:solidFill>
            <a:srgbClr val="0D0D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3C1483F-490E-4C8A-8765-1F8AF0C67D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98" y="0"/>
            <a:ext cx="3735216" cy="6858000"/>
          </a:xfrm>
          <a:prstGeom prst="rect">
            <a:avLst/>
          </a:prstGeom>
          <a:solidFill>
            <a:srgbClr val="2929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4CACA7DD-3E3B-4B93-B9B6-7F18879CD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946" y="643466"/>
            <a:ext cx="3091913" cy="5528734"/>
          </a:xfrm>
          <a:noFill/>
        </p:spPr>
        <p:txBody>
          <a:bodyPr anchor="t">
            <a:normAutofit/>
          </a:bodyPr>
          <a:lstStyle/>
          <a:p>
            <a:r>
              <a:rPr lang="el-GR" sz="2800" dirty="0">
                <a:solidFill>
                  <a:srgbClr val="FFFFFF"/>
                </a:solidFill>
              </a:rPr>
              <a:t>Απεργίες </a:t>
            </a:r>
            <a:br>
              <a:rPr lang="el-GR" sz="2800" dirty="0">
                <a:solidFill>
                  <a:srgbClr val="FFFFFF"/>
                </a:solidFill>
              </a:rPr>
            </a:br>
            <a:r>
              <a:rPr lang="el-GR" sz="2800" i="1" dirty="0">
                <a:solidFill>
                  <a:srgbClr val="FFFFFF"/>
                </a:solidFill>
              </a:rPr>
              <a:t>μορφές απεργίας </a:t>
            </a:r>
            <a:endParaRPr lang="el-GR" sz="2800" dirty="0">
              <a:solidFill>
                <a:srgbClr val="FFFFFF"/>
              </a:solidFill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0249BF42-D05C-4553-9417-7B86957592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78513" y="0"/>
            <a:ext cx="691138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783537B-F03C-472B-BFEE-140F41F249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0642" y="643466"/>
            <a:ext cx="5825954" cy="557106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sz="3200" b="0" i="0" u="none" strike="noStrike" baseline="0" dirty="0">
                <a:latin typeface="Calibri" panose="020F0502020204030204" pitchFamily="34" charset="0"/>
              </a:rPr>
              <a:t>κατηγοριοποίηση ανάλογα με : </a:t>
            </a:r>
          </a:p>
          <a:p>
            <a:pPr algn="just"/>
            <a:r>
              <a:rPr lang="el-GR" sz="3200" b="0" i="0" u="none" strike="noStrike" baseline="0" dirty="0">
                <a:latin typeface="Calibri" panose="020F0502020204030204" pitchFamily="34" charset="0"/>
              </a:rPr>
              <a:t>τον φορέα που την κηρύσσει </a:t>
            </a:r>
          </a:p>
          <a:p>
            <a:pPr algn="just"/>
            <a:r>
              <a:rPr lang="el-GR" sz="3200" b="0" i="0" u="none" strike="noStrike" baseline="0" dirty="0">
                <a:latin typeface="Calibri" panose="020F0502020204030204" pitchFamily="34" charset="0"/>
              </a:rPr>
              <a:t>τη στρατηγική που εφαρμόζεται</a:t>
            </a:r>
          </a:p>
          <a:p>
            <a:pPr algn="just"/>
            <a:r>
              <a:rPr lang="el-GR" sz="3200" b="0" i="0" u="none" strike="noStrike" baseline="0" dirty="0">
                <a:latin typeface="Calibri" panose="020F0502020204030204" pitchFamily="34" charset="0"/>
              </a:rPr>
              <a:t>το επιδιωκόμενο αποτέλεσμα </a:t>
            </a:r>
          </a:p>
          <a:p>
            <a:pPr algn="just"/>
            <a:r>
              <a:rPr lang="el-GR" sz="3200" b="0" i="0" u="none" strike="noStrike" baseline="0" dirty="0">
                <a:latin typeface="Calibri" panose="020F0502020204030204" pitchFamily="34" charset="0"/>
              </a:rPr>
              <a:t>τον αποδέκτη των αιτημάτων </a:t>
            </a:r>
            <a:endParaRPr lang="el-GR" sz="3200" dirty="0"/>
          </a:p>
        </p:txBody>
      </p:sp>
    </p:spTree>
    <p:extLst>
      <p:ext uri="{BB962C8B-B14F-4D97-AF65-F5344CB8AC3E}">
        <p14:creationId xmlns:p14="http://schemas.microsoft.com/office/powerpoint/2010/main" val="1888878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3801627-6861-4EA9-BE98-E0CE33A894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43299" cy="6858000"/>
          </a:xfrm>
          <a:prstGeom prst="rect">
            <a:avLst/>
          </a:prstGeom>
          <a:solidFill>
            <a:srgbClr val="0D0D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3C1483F-490E-4C8A-8765-1F8AF0C67D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98" y="0"/>
            <a:ext cx="3735216" cy="6858000"/>
          </a:xfrm>
          <a:prstGeom prst="rect">
            <a:avLst/>
          </a:prstGeom>
          <a:solidFill>
            <a:srgbClr val="2929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4CACA7DD-3E3B-4B93-B9B6-7F18879CD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946" y="643466"/>
            <a:ext cx="3091913" cy="5528734"/>
          </a:xfrm>
          <a:noFill/>
        </p:spPr>
        <p:txBody>
          <a:bodyPr anchor="t">
            <a:normAutofit/>
          </a:bodyPr>
          <a:lstStyle/>
          <a:p>
            <a:r>
              <a:rPr lang="el-GR" sz="2800" dirty="0">
                <a:solidFill>
                  <a:srgbClr val="FFFFFF"/>
                </a:solidFill>
              </a:rPr>
              <a:t>Απεργίες </a:t>
            </a:r>
            <a:br>
              <a:rPr lang="el-GR" sz="2800" dirty="0">
                <a:solidFill>
                  <a:srgbClr val="FFFFFF"/>
                </a:solidFill>
              </a:rPr>
            </a:br>
            <a:r>
              <a:rPr lang="el-GR" sz="2800" i="1" dirty="0">
                <a:solidFill>
                  <a:srgbClr val="FFFFFF"/>
                </a:solidFill>
              </a:rPr>
              <a:t>μορφές απεργίας</a:t>
            </a:r>
            <a:br>
              <a:rPr lang="el-GR" sz="2800" i="1" dirty="0">
                <a:solidFill>
                  <a:srgbClr val="FFFFFF"/>
                </a:solidFill>
              </a:rPr>
            </a:br>
            <a:r>
              <a:rPr lang="el-GR" sz="2800" i="1" dirty="0">
                <a:solidFill>
                  <a:srgbClr val="FFFFFF"/>
                </a:solidFill>
              </a:rPr>
              <a:t>φορέας  </a:t>
            </a:r>
            <a:endParaRPr lang="el-GR" sz="2800" dirty="0">
              <a:solidFill>
                <a:srgbClr val="FFFFFF"/>
              </a:solidFill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0249BF42-D05C-4553-9417-7B86957592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78513" y="0"/>
            <a:ext cx="691138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783537B-F03C-472B-BFEE-140F41F249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0642" y="643466"/>
            <a:ext cx="5825954" cy="557106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sz="2800" u="sng" dirty="0"/>
              <a:t>Συνδικαλιστική απεργία</a:t>
            </a:r>
            <a:r>
              <a:rPr lang="el-GR" sz="2800" dirty="0"/>
              <a:t>: με την ευθύνη &amp; καθοδήγηση με βάση τους όρους που ορίζει η νομοθεσία για την κήρυξη και την πραγματοποίηση νόμιμης απεργίας</a:t>
            </a:r>
          </a:p>
          <a:p>
            <a:pPr marL="0" indent="0" algn="just">
              <a:buNone/>
            </a:pPr>
            <a:r>
              <a:rPr lang="el-GR" sz="2800" u="sng" dirty="0"/>
              <a:t>Αδέσποτη απεργία</a:t>
            </a:r>
            <a:r>
              <a:rPr lang="el-GR" sz="2800" dirty="0"/>
              <a:t>: </a:t>
            </a:r>
          </a:p>
          <a:p>
            <a:pPr algn="just"/>
            <a:r>
              <a:rPr lang="el-GR" sz="2800" dirty="0"/>
              <a:t>από ομάδα εργαζομένων </a:t>
            </a:r>
          </a:p>
          <a:p>
            <a:pPr algn="just"/>
            <a:r>
              <a:rPr lang="el-GR" sz="2800" dirty="0"/>
              <a:t>από υπό σύσταση συνδικαλιστική οργάνωση</a:t>
            </a:r>
          </a:p>
        </p:txBody>
      </p:sp>
    </p:spTree>
    <p:extLst>
      <p:ext uri="{BB962C8B-B14F-4D97-AF65-F5344CB8AC3E}">
        <p14:creationId xmlns:p14="http://schemas.microsoft.com/office/powerpoint/2010/main" val="3108511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3801627-6861-4EA9-BE98-E0CE33A894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43299" cy="6858000"/>
          </a:xfrm>
          <a:prstGeom prst="rect">
            <a:avLst/>
          </a:prstGeom>
          <a:solidFill>
            <a:srgbClr val="0D0D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3C1483F-490E-4C8A-8765-1F8AF0C67D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98" y="0"/>
            <a:ext cx="3735216" cy="6858000"/>
          </a:xfrm>
          <a:prstGeom prst="rect">
            <a:avLst/>
          </a:prstGeom>
          <a:solidFill>
            <a:srgbClr val="2929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4CACA7DD-3E3B-4B93-B9B6-7F18879CD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946" y="643466"/>
            <a:ext cx="3091913" cy="5528734"/>
          </a:xfrm>
          <a:noFill/>
        </p:spPr>
        <p:txBody>
          <a:bodyPr anchor="t">
            <a:normAutofit/>
          </a:bodyPr>
          <a:lstStyle/>
          <a:p>
            <a:r>
              <a:rPr lang="el-GR" sz="2800" dirty="0">
                <a:solidFill>
                  <a:srgbClr val="FFFFFF"/>
                </a:solidFill>
              </a:rPr>
              <a:t>Απεργίες </a:t>
            </a:r>
            <a:br>
              <a:rPr lang="el-GR" sz="2800" dirty="0">
                <a:solidFill>
                  <a:srgbClr val="FFFFFF"/>
                </a:solidFill>
              </a:rPr>
            </a:br>
            <a:r>
              <a:rPr lang="el-GR" sz="2800" i="1" dirty="0">
                <a:solidFill>
                  <a:srgbClr val="FFFFFF"/>
                </a:solidFill>
              </a:rPr>
              <a:t>μορφές απεργίας</a:t>
            </a:r>
            <a:br>
              <a:rPr lang="el-GR" sz="2800" i="1" dirty="0">
                <a:solidFill>
                  <a:srgbClr val="FFFFFF"/>
                </a:solidFill>
              </a:rPr>
            </a:br>
            <a:r>
              <a:rPr lang="el-GR" sz="2800" i="1" dirty="0">
                <a:solidFill>
                  <a:srgbClr val="FFFFFF"/>
                </a:solidFill>
              </a:rPr>
              <a:t>στρατηγική </a:t>
            </a:r>
            <a:endParaRPr lang="el-GR" sz="2800" dirty="0">
              <a:solidFill>
                <a:srgbClr val="FFFFFF"/>
              </a:solidFill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0249BF42-D05C-4553-9417-7B86957592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78513" y="0"/>
            <a:ext cx="691138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783537B-F03C-472B-BFEE-140F41F249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0642" y="643466"/>
            <a:ext cx="5825954" cy="5571067"/>
          </a:xfrm>
        </p:spPr>
        <p:txBody>
          <a:bodyPr>
            <a:noAutofit/>
          </a:bodyPr>
          <a:lstStyle/>
          <a:p>
            <a:pPr algn="just"/>
            <a:r>
              <a:rPr lang="el-GR" sz="2000" u="sng" dirty="0"/>
              <a:t>Μερική απεργία</a:t>
            </a:r>
            <a:r>
              <a:rPr lang="el-GR" sz="2000" dirty="0"/>
              <a:t>: δεν απεργεί το σύνολο του</a:t>
            </a:r>
            <a:r>
              <a:rPr lang="en-US" sz="2000" dirty="0"/>
              <a:t> </a:t>
            </a:r>
            <a:r>
              <a:rPr lang="el-GR" sz="2000" dirty="0"/>
              <a:t>προσωπικού της επιχείρησης, αλλά ορισμένοι εργαζόμενοι</a:t>
            </a:r>
            <a:r>
              <a:rPr lang="en-US" sz="2000" dirty="0"/>
              <a:t> </a:t>
            </a:r>
            <a:r>
              <a:rPr lang="el-GR" sz="2000" dirty="0"/>
              <a:t>σε θέσεις</a:t>
            </a:r>
            <a:r>
              <a:rPr lang="en-US" sz="2000" dirty="0"/>
              <a:t> </a:t>
            </a:r>
            <a:r>
              <a:rPr lang="el-GR" sz="2000" dirty="0"/>
              <a:t>«κλειδιά»</a:t>
            </a:r>
          </a:p>
          <a:p>
            <a:pPr algn="just"/>
            <a:r>
              <a:rPr lang="el-GR" sz="2000" u="sng" dirty="0"/>
              <a:t>Κυκλική/περιστροφική απεργία</a:t>
            </a:r>
            <a:r>
              <a:rPr lang="el-GR" sz="2000" dirty="0"/>
              <a:t>: διαδοχική απεργία διαφόρων τμημάτων επιχείρησης (που συνεπάγεται και κλείσιμο της)</a:t>
            </a:r>
          </a:p>
          <a:p>
            <a:pPr algn="just"/>
            <a:r>
              <a:rPr lang="el-GR" sz="2000" u="sng" dirty="0"/>
              <a:t>Στάσεις εργασίας </a:t>
            </a:r>
            <a:r>
              <a:rPr lang="el-GR" sz="2000" dirty="0"/>
              <a:t>(διαλείπουσα απεργία): η αποχή των απεργών από την εργασία τους δεν είναι συνεχής, αλλά διαρκεί για ορισμένο διάστημα του ημερησίου ωραρίου/διακόπτεται κατά χρονικά διαστήματα/επαναλαμβάνεται μέσα στην ίδια ημέρα ή εβδομάδα ή μία φορά ανά εβδομάδα </a:t>
            </a:r>
            <a:r>
              <a:rPr lang="el-GR" sz="2000" dirty="0" err="1"/>
              <a:t>κ.ο.κ.</a:t>
            </a:r>
            <a:r>
              <a:rPr lang="el-GR" sz="2000" dirty="0"/>
              <a:t> (επαναλαμβανόμενες στάσεις εργασίας = διαλείπουσα απεργία)</a:t>
            </a:r>
          </a:p>
          <a:p>
            <a:pPr algn="just"/>
            <a:r>
              <a:rPr lang="el-GR" sz="2000" u="sng" dirty="0"/>
              <a:t>Λευκή απεργία</a:t>
            </a:r>
            <a:r>
              <a:rPr lang="el-GR" sz="2000" dirty="0"/>
              <a:t>: οι εργαζόμενοι δεν απέχουν από την εργασία τους, αλλά παρέχουν εργασία μειωμένης ποσότητας/αποδοτικότητας</a:t>
            </a:r>
          </a:p>
        </p:txBody>
      </p:sp>
    </p:spTree>
    <p:extLst>
      <p:ext uri="{BB962C8B-B14F-4D97-AF65-F5344CB8AC3E}">
        <p14:creationId xmlns:p14="http://schemas.microsoft.com/office/powerpoint/2010/main" val="257672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3801627-6861-4EA9-BE98-E0CE33A894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43299" cy="6858000"/>
          </a:xfrm>
          <a:prstGeom prst="rect">
            <a:avLst/>
          </a:prstGeom>
          <a:solidFill>
            <a:srgbClr val="0D0D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3C1483F-490E-4C8A-8765-1F8AF0C67D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98" y="0"/>
            <a:ext cx="3735216" cy="6858000"/>
          </a:xfrm>
          <a:prstGeom prst="rect">
            <a:avLst/>
          </a:prstGeom>
          <a:solidFill>
            <a:srgbClr val="2929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4CACA7DD-3E3B-4B93-B9B6-7F18879CD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946" y="643466"/>
            <a:ext cx="3091913" cy="5528734"/>
          </a:xfrm>
          <a:noFill/>
        </p:spPr>
        <p:txBody>
          <a:bodyPr anchor="t">
            <a:normAutofit/>
          </a:bodyPr>
          <a:lstStyle/>
          <a:p>
            <a:r>
              <a:rPr lang="el-GR" sz="2800" dirty="0">
                <a:solidFill>
                  <a:srgbClr val="FFFFFF"/>
                </a:solidFill>
              </a:rPr>
              <a:t>Απεργίες </a:t>
            </a:r>
            <a:br>
              <a:rPr lang="el-GR" sz="2800" dirty="0">
                <a:solidFill>
                  <a:srgbClr val="FFFFFF"/>
                </a:solidFill>
              </a:rPr>
            </a:br>
            <a:r>
              <a:rPr lang="el-GR" sz="2800" i="1" dirty="0">
                <a:solidFill>
                  <a:srgbClr val="FFFFFF"/>
                </a:solidFill>
              </a:rPr>
              <a:t>μορφές απεργίας</a:t>
            </a:r>
            <a:br>
              <a:rPr lang="el-GR" sz="2800" i="1" dirty="0">
                <a:solidFill>
                  <a:srgbClr val="FFFFFF"/>
                </a:solidFill>
              </a:rPr>
            </a:br>
            <a:r>
              <a:rPr lang="el-GR" sz="2800" i="1" dirty="0">
                <a:solidFill>
                  <a:srgbClr val="FFFFFF"/>
                </a:solidFill>
              </a:rPr>
              <a:t>επιδιωκόμενο αποτέλεσμα</a:t>
            </a:r>
            <a:endParaRPr lang="el-GR" sz="2800" dirty="0">
              <a:solidFill>
                <a:srgbClr val="FFFFFF"/>
              </a:solidFill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0249BF42-D05C-4553-9417-7B86957592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78513" y="0"/>
            <a:ext cx="691138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783537B-F03C-472B-BFEE-140F41F249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0642" y="643466"/>
            <a:ext cx="5825954" cy="5571067"/>
          </a:xfrm>
        </p:spPr>
        <p:txBody>
          <a:bodyPr>
            <a:noAutofit/>
          </a:bodyPr>
          <a:lstStyle/>
          <a:p>
            <a:pPr algn="just"/>
            <a:r>
              <a:rPr lang="el-GR" sz="2400" u="sng" dirty="0"/>
              <a:t>Διεκδικητική απεργία</a:t>
            </a:r>
            <a:r>
              <a:rPr lang="el-GR" sz="2400" dirty="0"/>
              <a:t>: οι απεργοί προβάλλουν συγκεκριμένα αιτήματα και ζητούν την άμεση ικανοποίησή τους</a:t>
            </a:r>
          </a:p>
          <a:p>
            <a:pPr algn="just"/>
            <a:r>
              <a:rPr lang="el-GR" sz="2400" u="sng" dirty="0"/>
              <a:t>Προειδοποιητική απεργία</a:t>
            </a:r>
            <a:r>
              <a:rPr lang="el-GR" sz="2400" dirty="0"/>
              <a:t>: μικρή διάρκεια που πραγματοποιείται συνήθως κατά το στάδιο των διαπραγματεύσεων </a:t>
            </a:r>
          </a:p>
          <a:p>
            <a:pPr algn="just"/>
            <a:r>
              <a:rPr lang="el-GR" sz="2400" u="sng" dirty="0"/>
              <a:t>Απεργία διαμαρτυρίας</a:t>
            </a:r>
            <a:r>
              <a:rPr lang="el-GR" sz="2400" dirty="0"/>
              <a:t>: οι απεργοί εκφράζουν την έντονη διαμαρτυρία τους σχετικά με συγκεκριμένα ζητήματα. -  σύντομη διάρκεια, - αποδέκτης της διαμαρτυρίας είναι συνήθως το κράτος</a:t>
            </a:r>
          </a:p>
        </p:txBody>
      </p:sp>
    </p:spTree>
    <p:extLst>
      <p:ext uri="{BB962C8B-B14F-4D97-AF65-F5344CB8AC3E}">
        <p14:creationId xmlns:p14="http://schemas.microsoft.com/office/powerpoint/2010/main" val="3729861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3801627-6861-4EA9-BE98-E0CE33A894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43299" cy="6858000"/>
          </a:xfrm>
          <a:prstGeom prst="rect">
            <a:avLst/>
          </a:prstGeom>
          <a:solidFill>
            <a:srgbClr val="0D0D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3C1483F-490E-4C8A-8765-1F8AF0C67D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98" y="0"/>
            <a:ext cx="3735216" cy="6858000"/>
          </a:xfrm>
          <a:prstGeom prst="rect">
            <a:avLst/>
          </a:prstGeom>
          <a:solidFill>
            <a:srgbClr val="2929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4CACA7DD-3E3B-4B93-B9B6-7F18879CD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946" y="643466"/>
            <a:ext cx="3091913" cy="5528734"/>
          </a:xfrm>
          <a:noFill/>
        </p:spPr>
        <p:txBody>
          <a:bodyPr anchor="t">
            <a:normAutofit/>
          </a:bodyPr>
          <a:lstStyle/>
          <a:p>
            <a:r>
              <a:rPr lang="el-GR" sz="2800" dirty="0">
                <a:solidFill>
                  <a:srgbClr val="FFFFFF"/>
                </a:solidFill>
              </a:rPr>
              <a:t>Απεργίες </a:t>
            </a:r>
            <a:br>
              <a:rPr lang="el-GR" sz="2800" dirty="0">
                <a:solidFill>
                  <a:srgbClr val="FFFFFF"/>
                </a:solidFill>
              </a:rPr>
            </a:br>
            <a:r>
              <a:rPr lang="el-GR" sz="2800" i="1" dirty="0">
                <a:solidFill>
                  <a:srgbClr val="FFFFFF"/>
                </a:solidFill>
              </a:rPr>
              <a:t>μορφές απεργίας</a:t>
            </a:r>
            <a:br>
              <a:rPr lang="el-GR" sz="2800" i="1" dirty="0">
                <a:solidFill>
                  <a:srgbClr val="FFFFFF"/>
                </a:solidFill>
              </a:rPr>
            </a:br>
            <a:r>
              <a:rPr lang="el-GR" sz="2800" i="1" dirty="0">
                <a:solidFill>
                  <a:srgbClr val="FFFFFF"/>
                </a:solidFill>
              </a:rPr>
              <a:t>αποδέκτης αιτημάτων </a:t>
            </a:r>
            <a:endParaRPr lang="el-GR" sz="2800" dirty="0">
              <a:solidFill>
                <a:srgbClr val="FFFFFF"/>
              </a:solidFill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0249BF42-D05C-4553-9417-7B86957592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78513" y="0"/>
            <a:ext cx="691138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783537B-F03C-472B-BFEE-140F41F249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0642" y="643466"/>
            <a:ext cx="5825954" cy="5571067"/>
          </a:xfrm>
        </p:spPr>
        <p:txBody>
          <a:bodyPr>
            <a:noAutofit/>
          </a:bodyPr>
          <a:lstStyle/>
          <a:p>
            <a:pPr algn="l"/>
            <a:r>
              <a:rPr lang="el-GR" sz="2000" b="0" i="0" u="sng" strike="noStrike" baseline="0" dirty="0"/>
              <a:t>Εργασιακή (επαγγελματική) απεργία</a:t>
            </a:r>
            <a:r>
              <a:rPr lang="el-GR" sz="2000" b="0" i="0" u="none" strike="noStrike" baseline="0" dirty="0"/>
              <a:t>: προώθηση και ικανοποίηση των συλλογικών εργασιακών, οικονομικών, συνδικαλιστικών και ασφαλιστικών συμφερόντων των εργαζομένων</a:t>
            </a:r>
          </a:p>
          <a:p>
            <a:pPr algn="l"/>
            <a:r>
              <a:rPr lang="el-GR" sz="2000" u="sng" dirty="0"/>
              <a:t>Πολιτική απεργία</a:t>
            </a:r>
            <a:r>
              <a:rPr lang="el-GR" sz="2000" dirty="0"/>
              <a:t>: αποδέκτης το κράτος/πίεση της πολιτικής βούλησης. Η απεργία που επιδιώκει καθαρά πολιτικούς σκοπούς θεωρείται παράνομη.</a:t>
            </a:r>
          </a:p>
          <a:p>
            <a:pPr algn="l"/>
            <a:r>
              <a:rPr lang="el-GR" sz="2000" u="sng" dirty="0"/>
              <a:t>Εργασιακή – πολιτική απεργία</a:t>
            </a:r>
            <a:r>
              <a:rPr lang="el-GR" sz="2000" dirty="0"/>
              <a:t>: Έχει μεικτά χαρακτηριστικά</a:t>
            </a:r>
          </a:p>
          <a:p>
            <a:pPr algn="l"/>
            <a:r>
              <a:rPr lang="el-GR" sz="2000" u="sng" dirty="0"/>
              <a:t>Απεργία αλληλεγγύης</a:t>
            </a:r>
            <a:r>
              <a:rPr lang="el-GR" sz="2000" dirty="0"/>
              <a:t>: κηρύσσεται για την υποστήριξη άλλης (της κύριας) απεργίας - Η νομιμότητα της εξαρτάται από τη νομιμότητα της κύριας απεργίας, την οποία υποστηρίζει.</a:t>
            </a:r>
          </a:p>
        </p:txBody>
      </p:sp>
    </p:spTree>
    <p:extLst>
      <p:ext uri="{BB962C8B-B14F-4D97-AF65-F5344CB8AC3E}">
        <p14:creationId xmlns:p14="http://schemas.microsoft.com/office/powerpoint/2010/main" val="596146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3801627-6861-4EA9-BE98-E0CE33A894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43299" cy="6858000"/>
          </a:xfrm>
          <a:prstGeom prst="rect">
            <a:avLst/>
          </a:prstGeom>
          <a:solidFill>
            <a:srgbClr val="0D0D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3C1483F-490E-4C8A-8765-1F8AF0C67D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98" y="0"/>
            <a:ext cx="3735216" cy="6858000"/>
          </a:xfrm>
          <a:prstGeom prst="rect">
            <a:avLst/>
          </a:prstGeom>
          <a:solidFill>
            <a:srgbClr val="2929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4CACA7DD-3E3B-4B93-B9B6-7F18879CD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946" y="643466"/>
            <a:ext cx="3091913" cy="5528734"/>
          </a:xfrm>
          <a:noFill/>
        </p:spPr>
        <p:txBody>
          <a:bodyPr anchor="t">
            <a:normAutofit/>
          </a:bodyPr>
          <a:lstStyle/>
          <a:p>
            <a:r>
              <a:rPr lang="el-GR" sz="2800" dirty="0">
                <a:solidFill>
                  <a:srgbClr val="FFFFFF"/>
                </a:solidFill>
              </a:rPr>
              <a:t>Απεργίες </a:t>
            </a:r>
            <a:br>
              <a:rPr lang="el-GR" sz="2800" dirty="0">
                <a:solidFill>
                  <a:srgbClr val="FFFFFF"/>
                </a:solidFill>
              </a:rPr>
            </a:br>
            <a:r>
              <a:rPr lang="el-GR" sz="2800" dirty="0">
                <a:solidFill>
                  <a:srgbClr val="FFFFFF"/>
                </a:solidFill>
              </a:rPr>
              <a:t>κήρυξη (νόμιμης) απεργίας</a:t>
            </a: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0249BF42-D05C-4553-9417-7B86957592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78513" y="0"/>
            <a:ext cx="691138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783537B-F03C-472B-BFEE-140F41F249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0642" y="643466"/>
            <a:ext cx="5825954" cy="5571067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el-GR" sz="1800" b="1" dirty="0"/>
              <a:t>Απόφαση Γενικής Συνέλευσης ή Διοικητικού Συμβουλίου</a:t>
            </a:r>
          </a:p>
          <a:p>
            <a:pPr algn="l"/>
            <a:r>
              <a:rPr lang="el-GR" sz="1800" dirty="0"/>
              <a:t>Για κήρυξη απεργίας από 2βάθμια (Ομοσπονδίες-Εργατικά Κέντρα) ή 3βάθμια οργάνωση, απαιτείται απόφαση του Δ.Σ..</a:t>
            </a:r>
          </a:p>
          <a:p>
            <a:pPr algn="l"/>
            <a:r>
              <a:rPr lang="el-GR" sz="1800" dirty="0"/>
              <a:t>Στις πρωτοβάθμιες οργανώσεις η απεργία κηρύσσεται με απόφαση της Γενικής Συνέλευσης, ύστερα από μυστική ψηφοφορία. </a:t>
            </a:r>
          </a:p>
          <a:p>
            <a:pPr algn="l"/>
            <a:r>
              <a:rPr lang="el-GR" sz="1800" dirty="0"/>
              <a:t>Σε περίπτωση που δεν υπάρχει σωματείο, η απεργία κηρύσσεται από το Εργατικό Κέντρο ή την Ομοσπονδία.</a:t>
            </a:r>
          </a:p>
          <a:p>
            <a:pPr algn="l"/>
            <a:r>
              <a:rPr lang="el-GR" sz="1800" dirty="0"/>
              <a:t>Ν. 4512/2018 : τροποποιήθηκε το απαιτούμενο ποσοστό απαρτίας για συζήτηση και λήψη απόφασης για την κήρυξη απεργίας. «Ειδικά για τη συζήτηση και τη λήψη απόφασης κήρυξης απεργίας απαιτείται η παρουσία τουλάχιστον του ½ των οικονομικά τακτοποιημένων μελών».</a:t>
            </a:r>
          </a:p>
        </p:txBody>
      </p:sp>
    </p:spTree>
    <p:extLst>
      <p:ext uri="{BB962C8B-B14F-4D97-AF65-F5344CB8AC3E}">
        <p14:creationId xmlns:p14="http://schemas.microsoft.com/office/powerpoint/2010/main" val="408860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Προβολή">
  <a:themeElements>
    <a:clrScheme name="Προβολή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Προβολή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Προβολή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Θέμα του Office">
  <a:themeElements>
    <a:clrScheme name="Serenity">
      <a:dk1>
        <a:srgbClr val="164B4F"/>
      </a:dk1>
      <a:lt1>
        <a:sysClr val="window" lastClr="FFFFFF"/>
      </a:lt1>
      <a:dk2>
        <a:srgbClr val="000000"/>
      </a:dk2>
      <a:lt2>
        <a:srgbClr val="C5E5EC"/>
      </a:lt2>
      <a:accent1>
        <a:srgbClr val="1B91A1"/>
      </a:accent1>
      <a:accent2>
        <a:srgbClr val="46AC6F"/>
      </a:accent2>
      <a:accent3>
        <a:srgbClr val="37AFD5"/>
      </a:accent3>
      <a:accent4>
        <a:srgbClr val="6786A9"/>
      </a:accent4>
      <a:accent5>
        <a:srgbClr val="90A693"/>
      </a:accent5>
      <a:accent6>
        <a:srgbClr val="389066"/>
      </a:accent6>
      <a:hlink>
        <a:srgbClr val="27A99A"/>
      </a:hlink>
      <a:folHlink>
        <a:srgbClr val="94AE9D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Serenity">
      <a:dk1>
        <a:srgbClr val="164B4F"/>
      </a:dk1>
      <a:lt1>
        <a:sysClr val="window" lastClr="FFFFFF"/>
      </a:lt1>
      <a:dk2>
        <a:srgbClr val="000000"/>
      </a:dk2>
      <a:lt2>
        <a:srgbClr val="C5E5EC"/>
      </a:lt2>
      <a:accent1>
        <a:srgbClr val="1B91A1"/>
      </a:accent1>
      <a:accent2>
        <a:srgbClr val="46AC6F"/>
      </a:accent2>
      <a:accent3>
        <a:srgbClr val="37AFD5"/>
      </a:accent3>
      <a:accent4>
        <a:srgbClr val="6786A9"/>
      </a:accent4>
      <a:accent5>
        <a:srgbClr val="90A693"/>
      </a:accent5>
      <a:accent6>
        <a:srgbClr val="389066"/>
      </a:accent6>
      <a:hlink>
        <a:srgbClr val="27A99A"/>
      </a:hlink>
      <a:folHlink>
        <a:srgbClr val="94AE9D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irectSourceMarket xmlns="4873beb7-5857-4685-be1f-d57550cc96cc" xsi:nil="true"/>
    <ApprovalStatus xmlns="4873beb7-5857-4685-be1f-d57550cc96cc">InProgress</ApprovalStatus>
    <MarketSpecific xmlns="4873beb7-5857-4685-be1f-d57550cc96cc">false</MarketSpecific>
    <LocComments xmlns="4873beb7-5857-4685-be1f-d57550cc96cc" xsi:nil="true"/>
    <ThumbnailAssetId xmlns="4873beb7-5857-4685-be1f-d57550cc96cc" xsi:nil="true"/>
    <PrimaryImageGen xmlns="4873beb7-5857-4685-be1f-d57550cc96cc">false</PrimaryImageGen>
    <LegacyData xmlns="4873beb7-5857-4685-be1f-d57550cc96cc" xsi:nil="true"/>
    <LocRecommendedHandoff xmlns="4873beb7-5857-4685-be1f-d57550cc96cc" xsi:nil="true"/>
    <BusinessGroup xmlns="4873beb7-5857-4685-be1f-d57550cc96cc" xsi:nil="true"/>
    <BlockPublish xmlns="4873beb7-5857-4685-be1f-d57550cc96cc">false</BlockPublish>
    <TPFriendlyName xmlns="4873beb7-5857-4685-be1f-d57550cc96cc" xsi:nil="true"/>
    <NumericId xmlns="4873beb7-5857-4685-be1f-d57550cc96cc" xsi:nil="true"/>
    <APEditor xmlns="4873beb7-5857-4685-be1f-d57550cc96cc">
      <UserInfo>
        <DisplayName/>
        <AccountId xsi:nil="true"/>
        <AccountType/>
      </UserInfo>
    </APEditor>
    <SourceTitle xmlns="4873beb7-5857-4685-be1f-d57550cc96cc" xsi:nil="true"/>
    <OpenTemplate xmlns="4873beb7-5857-4685-be1f-d57550cc96cc">true</OpenTemplate>
    <UALocComments xmlns="4873beb7-5857-4685-be1f-d57550cc96cc" xsi:nil="true"/>
    <ParentAssetId xmlns="4873beb7-5857-4685-be1f-d57550cc96cc" xsi:nil="true"/>
    <IntlLangReviewDate xmlns="4873beb7-5857-4685-be1f-d57550cc96cc" xsi:nil="true"/>
    <FeatureTagsTaxHTField0 xmlns="4873beb7-5857-4685-be1f-d57550cc96cc">
      <Terms xmlns="http://schemas.microsoft.com/office/infopath/2007/PartnerControls"/>
    </FeatureTagsTaxHTField0>
    <PublishStatusLookup xmlns="4873beb7-5857-4685-be1f-d57550cc96cc">
      <Value>1360506</Value>
    </PublishStatusLookup>
    <Providers xmlns="4873beb7-5857-4685-be1f-d57550cc96cc" xsi:nil="true"/>
    <MachineTranslated xmlns="4873beb7-5857-4685-be1f-d57550cc96cc">false</MachineTranslated>
    <OriginalSourceMarket xmlns="4873beb7-5857-4685-be1f-d57550cc96cc" xsi:nil="true"/>
    <APDescription xmlns="4873beb7-5857-4685-be1f-d57550cc96cc" xsi:nil="true"/>
    <ClipArtFilename xmlns="4873beb7-5857-4685-be1f-d57550cc96cc" xsi:nil="true"/>
    <ContentItem xmlns="4873beb7-5857-4685-be1f-d57550cc96cc" xsi:nil="true"/>
    <TPInstallLocation xmlns="4873beb7-5857-4685-be1f-d57550cc96cc" xsi:nil="true"/>
    <PublishTargets xmlns="4873beb7-5857-4685-be1f-d57550cc96cc">OfficeOnlineVNext</PublishTargets>
    <TimesCloned xmlns="4873beb7-5857-4685-be1f-d57550cc96cc" xsi:nil="true"/>
    <AssetStart xmlns="4873beb7-5857-4685-be1f-d57550cc96cc">2011-12-12T13:37:00+00:00</AssetStart>
    <Provider xmlns="4873beb7-5857-4685-be1f-d57550cc96cc" xsi:nil="true"/>
    <AcquiredFrom xmlns="4873beb7-5857-4685-be1f-d57550cc96cc">Internal MS</AcquiredFrom>
    <FriendlyTitle xmlns="4873beb7-5857-4685-be1f-d57550cc96cc" xsi:nil="true"/>
    <LastHandOff xmlns="4873beb7-5857-4685-be1f-d57550cc96cc" xsi:nil="true"/>
    <TPClientViewer xmlns="4873beb7-5857-4685-be1f-d57550cc96cc" xsi:nil="true"/>
    <UACurrentWords xmlns="4873beb7-5857-4685-be1f-d57550cc96cc" xsi:nil="true"/>
    <ArtSampleDocs xmlns="4873beb7-5857-4685-be1f-d57550cc96cc" xsi:nil="true"/>
    <UALocRecommendation xmlns="4873beb7-5857-4685-be1f-d57550cc96cc">Localize</UALocRecommendation>
    <Manager xmlns="4873beb7-5857-4685-be1f-d57550cc96cc" xsi:nil="true"/>
    <ShowIn xmlns="4873beb7-5857-4685-be1f-d57550cc96cc">Show everywhere</ShowIn>
    <UANotes xmlns="4873beb7-5857-4685-be1f-d57550cc96cc" xsi:nil="true"/>
    <TemplateStatus xmlns="4873beb7-5857-4685-be1f-d57550cc96cc">Complete</TemplateStatus>
    <InternalTagsTaxHTField0 xmlns="4873beb7-5857-4685-be1f-d57550cc96cc">
      <Terms xmlns="http://schemas.microsoft.com/office/infopath/2007/PartnerControls"/>
    </InternalTagsTaxHTField0>
    <CSXHash xmlns="4873beb7-5857-4685-be1f-d57550cc96cc" xsi:nil="true"/>
    <Downloads xmlns="4873beb7-5857-4685-be1f-d57550cc96cc">0</Downloads>
    <VoteCount xmlns="4873beb7-5857-4685-be1f-d57550cc96cc" xsi:nil="true"/>
    <OOCacheId xmlns="4873beb7-5857-4685-be1f-d57550cc96cc" xsi:nil="true"/>
    <IsDeleted xmlns="4873beb7-5857-4685-be1f-d57550cc96cc">false</IsDeleted>
    <AssetExpire xmlns="4873beb7-5857-4685-be1f-d57550cc96cc">2035-01-01T08:00:00+00:00</AssetExpire>
    <DSATActionTaken xmlns="4873beb7-5857-4685-be1f-d57550cc96cc" xsi:nil="true"/>
    <CSXSubmissionMarket xmlns="4873beb7-5857-4685-be1f-d57550cc96cc" xsi:nil="true"/>
    <TPExecutable xmlns="4873beb7-5857-4685-be1f-d57550cc96cc" xsi:nil="true"/>
    <SubmitterId xmlns="4873beb7-5857-4685-be1f-d57550cc96cc" xsi:nil="true"/>
    <EditorialTags xmlns="4873beb7-5857-4685-be1f-d57550cc96cc" xsi:nil="true"/>
    <ApprovalLog xmlns="4873beb7-5857-4685-be1f-d57550cc96cc" xsi:nil="true"/>
    <AssetType xmlns="4873beb7-5857-4685-be1f-d57550cc96cc">TP</AssetType>
    <BugNumber xmlns="4873beb7-5857-4685-be1f-d57550cc96cc" xsi:nil="true"/>
    <CSXSubmissionDate xmlns="4873beb7-5857-4685-be1f-d57550cc96cc" xsi:nil="true"/>
    <CSXUpdate xmlns="4873beb7-5857-4685-be1f-d57550cc96cc">false</CSXUpdate>
    <Milestone xmlns="4873beb7-5857-4685-be1f-d57550cc96cc" xsi:nil="true"/>
    <RecommendationsModifier xmlns="4873beb7-5857-4685-be1f-d57550cc96cc" xsi:nil="true"/>
    <OriginAsset xmlns="4873beb7-5857-4685-be1f-d57550cc96cc" xsi:nil="true"/>
    <TPComponent xmlns="4873beb7-5857-4685-be1f-d57550cc96cc" xsi:nil="true"/>
    <AssetId xmlns="4873beb7-5857-4685-be1f-d57550cc96cc">TP102801108</AssetId>
    <IntlLocPriority xmlns="4873beb7-5857-4685-be1f-d57550cc96cc" xsi:nil="true"/>
    <PolicheckWords xmlns="4873beb7-5857-4685-be1f-d57550cc96cc" xsi:nil="true"/>
    <TPLaunchHelpLink xmlns="4873beb7-5857-4685-be1f-d57550cc96cc" xsi:nil="true"/>
    <TPApplication xmlns="4873beb7-5857-4685-be1f-d57550cc96cc" xsi:nil="true"/>
    <CrawlForDependencies xmlns="4873beb7-5857-4685-be1f-d57550cc96cc">false</CrawlForDependencies>
    <HandoffToMSDN xmlns="4873beb7-5857-4685-be1f-d57550cc96cc" xsi:nil="true"/>
    <PlannedPubDate xmlns="4873beb7-5857-4685-be1f-d57550cc96cc" xsi:nil="true"/>
    <IntlLangReviewer xmlns="4873beb7-5857-4685-be1f-d57550cc96cc" xsi:nil="true"/>
    <TrustLevel xmlns="4873beb7-5857-4685-be1f-d57550cc96cc">1 Microsoft Managed Content</TrustLevel>
    <LocLastLocAttemptVersionLookup xmlns="4873beb7-5857-4685-be1f-d57550cc96cc">706526</LocLastLocAttemptVersionLookup>
    <IsSearchable xmlns="4873beb7-5857-4685-be1f-d57550cc96cc">true</IsSearchable>
    <TemplateTemplateType xmlns="4873beb7-5857-4685-be1f-d57550cc96cc">PowerPoint Presentation Template</TemplateTemplateType>
    <CampaignTagsTaxHTField0 xmlns="4873beb7-5857-4685-be1f-d57550cc96cc">
      <Terms xmlns="http://schemas.microsoft.com/office/infopath/2007/PartnerControls"/>
    </CampaignTagsTaxHTField0>
    <TPNamespace xmlns="4873beb7-5857-4685-be1f-d57550cc96cc" xsi:nil="true"/>
    <TaxCatchAll xmlns="4873beb7-5857-4685-be1f-d57550cc96cc"/>
    <Markets xmlns="4873beb7-5857-4685-be1f-d57550cc96cc"/>
    <UAProjectedTotalWords xmlns="4873beb7-5857-4685-be1f-d57550cc96cc" xsi:nil="true"/>
    <IntlLangReview xmlns="4873beb7-5857-4685-be1f-d57550cc96cc">false</IntlLangReview>
    <OutputCachingOn xmlns="4873beb7-5857-4685-be1f-d57550cc96cc">false</OutputCachingOn>
    <AverageRating xmlns="4873beb7-5857-4685-be1f-d57550cc96cc" xsi:nil="true"/>
    <APAuthor xmlns="4873beb7-5857-4685-be1f-d57550cc96cc">
      <UserInfo>
        <DisplayName>REDMOND\v-soujap</DisplayName>
        <AccountId>1954</AccountId>
        <AccountType/>
      </UserInfo>
    </APAuthor>
    <LocManualTestRequired xmlns="4873beb7-5857-4685-be1f-d57550cc96cc">false</LocManualTestRequired>
    <TPCommandLine xmlns="4873beb7-5857-4685-be1f-d57550cc96cc" xsi:nil="true"/>
    <TPAppVersion xmlns="4873beb7-5857-4685-be1f-d57550cc96cc" xsi:nil="true"/>
    <EditorialStatus xmlns="4873beb7-5857-4685-be1f-d57550cc96cc">Complete</EditorialStatus>
    <LastModifiedDateTime xmlns="4873beb7-5857-4685-be1f-d57550cc96cc" xsi:nil="true"/>
    <ScenarioTagsTaxHTField0 xmlns="4873beb7-5857-4685-be1f-d57550cc96cc">
      <Terms xmlns="http://schemas.microsoft.com/office/infopath/2007/PartnerControls"/>
    </ScenarioTagsTaxHTField0>
    <OriginalRelease xmlns="4873beb7-5857-4685-be1f-d57550cc96cc">14</OriginalRelease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  <LocMarketGroupTiers2 xmlns="4873beb7-5857-4685-be1f-d57550cc96c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F249165-F638-412C-8E0A-DFB7045CA2E0}">
  <ds:schemaRefs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http://purl.org/dc/dcmitype/"/>
    <ds:schemaRef ds:uri="http://schemas.microsoft.com/office/2006/metadata/properties"/>
    <ds:schemaRef ds:uri="http://schemas.microsoft.com/office/2006/documentManagement/types"/>
    <ds:schemaRef ds:uri="4873beb7-5857-4685-be1f-d57550cc96cc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211E33DF-2340-4F4E-B874-B73FEFEBFC8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683C129-7B42-490A-AD74-E9303BC76D3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Προβολή</Template>
  <TotalTime>303</TotalTime>
  <Words>1582</Words>
  <Application>Microsoft Office PowerPoint</Application>
  <PresentationFormat>Προσαρμογή</PresentationFormat>
  <Paragraphs>92</Paragraphs>
  <Slides>21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21</vt:i4>
      </vt:variant>
    </vt:vector>
  </HeadingPairs>
  <TitlesOfParts>
    <vt:vector size="27" baseType="lpstr">
      <vt:lpstr>Arial</vt:lpstr>
      <vt:lpstr>Calibri</vt:lpstr>
      <vt:lpstr>Century Schoolbook</vt:lpstr>
      <vt:lpstr>Euphemia</vt:lpstr>
      <vt:lpstr>Wingdings 2</vt:lpstr>
      <vt:lpstr>Προβολή</vt:lpstr>
      <vt:lpstr>Απεργιακο φαινομενο</vt:lpstr>
      <vt:lpstr>Απεργίες </vt:lpstr>
      <vt:lpstr>Απεργίες  Αιτήματα </vt:lpstr>
      <vt:lpstr>Απεργίες  μορφές απεργίας </vt:lpstr>
      <vt:lpstr>Απεργίες  μορφές απεργίας φορέας  </vt:lpstr>
      <vt:lpstr>Απεργίες  μορφές απεργίας στρατηγική </vt:lpstr>
      <vt:lpstr>Απεργίες  μορφές απεργίας επιδιωκόμενο αποτέλεσμα</vt:lpstr>
      <vt:lpstr>Απεργίες  μορφές απεργίας αποδέκτης αιτημάτων </vt:lpstr>
      <vt:lpstr>Απεργίες  κήρυξη (νόμιμης) απεργίας</vt:lpstr>
      <vt:lpstr>Απεργίες  κήρυξη (νόμιμης) απεργίας</vt:lpstr>
      <vt:lpstr>Απεργίες  κήρυξη (νόμιμης) απεργίας</vt:lpstr>
      <vt:lpstr>Απεργίες  κήρυξη (νόμιμης) απεργίας</vt:lpstr>
      <vt:lpstr>Απεργίες  περιορισμοί στον εργοδότη  </vt:lpstr>
      <vt:lpstr>Απεργίες περιορισμοί στον εργοδότη   </vt:lpstr>
      <vt:lpstr>Απεργίες περιορισμοί στον εργοδότη   </vt:lpstr>
      <vt:lpstr>Απεργίες πολιτική επιστράτευση </vt:lpstr>
      <vt:lpstr>Παρουσίαση του PowerPoint</vt:lpstr>
      <vt:lpstr>Απεργίες πολιτική επιστράτευση </vt:lpstr>
      <vt:lpstr>Απεργίες πολιτική επιστράτευση </vt:lpstr>
      <vt:lpstr>Απεργίες πολιτική επιστράτευση </vt:lpstr>
      <vt:lpstr>Απεργίες πολιτική επιστράτευση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Απεργιακο φαινομενο</dc:title>
  <dc:creator>CHRISTINA KARAKIOULAFIS</dc:creator>
  <cp:lastModifiedBy>CHRISTINA KARAKIOULAFIS</cp:lastModifiedBy>
  <cp:revision>17</cp:revision>
  <dcterms:created xsi:type="dcterms:W3CDTF">2021-03-02T10:53:26Z</dcterms:created>
  <dcterms:modified xsi:type="dcterms:W3CDTF">2021-03-23T08:45:51Z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0x0101006EDDDB5EE6D98C44930B742096920B300400F5B6D36B3EF94B4E9A635CDF2A18F5B8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